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p:sldMasterIdLst>
    <p:sldMasterId id="2147483648" r:id="rId1"/>
  </p:sldMasterIdLst>
  <p:notesMasterIdLst>
    <p:notesMasterId r:id="rId28"/>
  </p:notesMasterIdLst>
  <p:handoutMasterIdLst>
    <p:handoutMasterId r:id="rId29"/>
  </p:handoutMasterIdLst>
  <p:sldIdLst>
    <p:sldId id="325" r:id="rId2"/>
    <p:sldId id="326" r:id="rId3"/>
    <p:sldId id="392" r:id="rId4"/>
    <p:sldId id="354" r:id="rId5"/>
    <p:sldId id="359" r:id="rId6"/>
    <p:sldId id="329" r:id="rId7"/>
    <p:sldId id="390" r:id="rId8"/>
    <p:sldId id="330" r:id="rId9"/>
    <p:sldId id="331" r:id="rId10"/>
    <p:sldId id="391" r:id="rId11"/>
    <p:sldId id="332" r:id="rId12"/>
    <p:sldId id="333" r:id="rId13"/>
    <p:sldId id="334" r:id="rId14"/>
    <p:sldId id="335" r:id="rId15"/>
    <p:sldId id="360" r:id="rId16"/>
    <p:sldId id="336" r:id="rId17"/>
    <p:sldId id="355" r:id="rId18"/>
    <p:sldId id="338" r:id="rId19"/>
    <p:sldId id="339" r:id="rId20"/>
    <p:sldId id="340" r:id="rId21"/>
    <p:sldId id="341" r:id="rId22"/>
    <p:sldId id="393" r:id="rId23"/>
    <p:sldId id="342" r:id="rId24"/>
    <p:sldId id="343" r:id="rId25"/>
    <p:sldId id="345" r:id="rId26"/>
    <p:sldId id="353" r:id="rId27"/>
  </p:sldIdLst>
  <p:sldSz cx="9144000" cy="6858000" type="screen4x3"/>
  <p:notesSz cx="9777413" cy="6646863"/>
  <p:custDataLst>
    <p:tags r:id="rId30"/>
  </p:custDataLst>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黑体" panose="02010609060101010101" pitchFamily="49"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黑体" panose="02010609060101010101" pitchFamily="49"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黑体" panose="02010609060101010101" pitchFamily="49"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黑体" panose="02010609060101010101" pitchFamily="49"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黑体" panose="02010609060101010101" pitchFamily="49"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黑体" panose="02010609060101010101" pitchFamily="49"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黑体" panose="02010609060101010101" pitchFamily="49"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黑体" panose="02010609060101010101" pitchFamily="49"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143" userDrawn="1">
          <p15:clr>
            <a:srgbClr val="A4A3A4"/>
          </p15:clr>
        </p15:guide>
        <p15:guide id="2" pos="2846" userDrawn="1">
          <p15:clr>
            <a:srgbClr val="A4A3A4"/>
          </p15:clr>
        </p15:guide>
      </p15:sldGuideLst>
    </p:ext>
    <p:ext uri="{2D200454-40CA-4A62-9FC3-DE9A4176ACB9}">
      <p15:notesGuideLst xmlns:p15="http://schemas.microsoft.com/office/powerpoint/2012/main">
        <p15:guide id="1" orient="horz" pos="2077">
          <p15:clr>
            <a:srgbClr val="A4A3A4"/>
          </p15:clr>
        </p15:guide>
        <p15:guide id="2" pos="304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dan" initials="c" lastIdx="3" clrIdx="0"/>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FFDE"/>
    <a:srgbClr val="AFAFFF"/>
    <a:srgbClr val="FFFF99"/>
    <a:srgbClr val="FFFF00"/>
    <a:srgbClr val="66FFCC"/>
    <a:srgbClr val="33CCCC"/>
    <a:srgbClr val="FF0000"/>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2" autoAdjust="0"/>
    <p:restoredTop sz="94547" autoAdjust="0"/>
  </p:normalViewPr>
  <p:slideViewPr>
    <p:cSldViewPr showGuides="1">
      <p:cViewPr varScale="1">
        <p:scale>
          <a:sx n="104" d="100"/>
          <a:sy n="104" d="100"/>
        </p:scale>
        <p:origin x="1860" y="120"/>
      </p:cViewPr>
      <p:guideLst>
        <p:guide orient="horz" pos="2143"/>
        <p:guide pos="284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1436"/>
    </p:cViewPr>
  </p:sorterViewPr>
  <p:notesViewPr>
    <p:cSldViewPr>
      <p:cViewPr varScale="1">
        <p:scale>
          <a:sx n="125" d="100"/>
          <a:sy n="125" d="100"/>
        </p:scale>
        <p:origin x="-1296" y="-102"/>
      </p:cViewPr>
      <p:guideLst>
        <p:guide orient="horz" pos="2077"/>
        <p:guide pos="304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hdr" sz="quarter"/>
          </p:nvPr>
        </p:nvSpPr>
        <p:spPr bwMode="auto">
          <a:xfrm>
            <a:off x="2809875" y="112713"/>
            <a:ext cx="4237038" cy="331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0" hangingPunct="0">
              <a:defRPr sz="1200">
                <a:ea typeface="楷体_GB2312" pitchFamily="49" charset="-122"/>
              </a:defRPr>
            </a:lvl1pPr>
          </a:lstStyle>
          <a:p>
            <a:pPr>
              <a:defRPr/>
            </a:pPr>
            <a:r>
              <a:rPr lang="en-US" altLang="zh-CN"/>
              <a:t>《</a:t>
            </a:r>
            <a:r>
              <a:rPr lang="zh-CN" altLang="en-US"/>
              <a:t>电路与模拟电子技术基础</a:t>
            </a:r>
            <a:r>
              <a:rPr lang="en-US" altLang="zh-CN"/>
              <a:t>》</a:t>
            </a:r>
            <a:r>
              <a:rPr lang="zh-CN" altLang="en-US"/>
              <a:t>讲义</a:t>
            </a:r>
          </a:p>
        </p:txBody>
      </p:sp>
      <p:sp>
        <p:nvSpPr>
          <p:cNvPr id="36868" name="Rectangle 4"/>
          <p:cNvSpPr>
            <a:spLocks noGrp="1" noChangeArrowheads="1"/>
          </p:cNvSpPr>
          <p:nvPr>
            <p:ph type="ftr" sz="quarter" idx="2"/>
          </p:nvPr>
        </p:nvSpPr>
        <p:spPr bwMode="auto">
          <a:xfrm>
            <a:off x="0" y="6313488"/>
            <a:ext cx="4237038" cy="331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0" hangingPunct="0">
              <a:defRPr sz="1200">
                <a:ea typeface="宋体" panose="02010600030101010101" pitchFamily="2" charset="-122"/>
              </a:defRPr>
            </a:lvl1pPr>
          </a:lstStyle>
          <a:p>
            <a:pPr>
              <a:defRPr/>
            </a:pPr>
            <a:endParaRPr lang="en-US" altLang="zh-CN"/>
          </a:p>
        </p:txBody>
      </p:sp>
      <p:sp>
        <p:nvSpPr>
          <p:cNvPr id="36869" name="Rectangle 5"/>
          <p:cNvSpPr>
            <a:spLocks noGrp="1" noChangeArrowheads="1"/>
          </p:cNvSpPr>
          <p:nvPr>
            <p:ph type="sldNum" sz="quarter" idx="3"/>
          </p:nvPr>
        </p:nvSpPr>
        <p:spPr bwMode="auto">
          <a:xfrm>
            <a:off x="5538788" y="6313488"/>
            <a:ext cx="4237037" cy="331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0" hangingPunct="0">
              <a:defRPr sz="1200">
                <a:ea typeface="楷体_GB2312" pitchFamily="49" charset="-122"/>
              </a:defRPr>
            </a:lvl1pPr>
          </a:lstStyle>
          <a:p>
            <a:pPr>
              <a:defRPr/>
            </a:pPr>
            <a:r>
              <a:rPr lang="zh-CN" altLang="en-US"/>
              <a:t>第三章</a:t>
            </a:r>
            <a:fld id="{396BA639-F791-40BE-BFF2-C34A3712F5F8}" type="slidenum">
              <a:rPr lang="zh-CN" altLang="en-US">
                <a:ea typeface="宋体" panose="02010600030101010101" pitchFamily="2" charset="-122"/>
              </a:rPr>
              <a:t>‹#›</a:t>
            </a:fld>
            <a:endParaRPr lang="en-US" altLang="zh-CN">
              <a:ea typeface="宋体" panose="02010600030101010101" pitchFamily="2"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237038" cy="331788"/>
          </a:xfrm>
          <a:prstGeom prst="rect">
            <a:avLst/>
          </a:prstGeom>
        </p:spPr>
        <p:txBody>
          <a:bodyPr vert="horz" wrap="square" lIns="91440" tIns="45720" rIns="91440" bIns="45720" numCol="1" anchor="t" anchorCtr="0" compatLnSpc="1"/>
          <a:lstStyle>
            <a:lvl1pPr eaLnBrk="1" hangingPunct="1">
              <a:defRPr sz="1200">
                <a:ea typeface="宋体" panose="02010600030101010101" pitchFamily="2" charset="-122"/>
              </a:defRPr>
            </a:lvl1pPr>
          </a:lstStyle>
          <a:p>
            <a:pPr>
              <a:defRPr/>
            </a:pPr>
            <a:endParaRPr lang="zh-CN" altLang="en-US"/>
          </a:p>
        </p:txBody>
      </p:sp>
      <p:sp>
        <p:nvSpPr>
          <p:cNvPr id="3" name="日期占位符 2"/>
          <p:cNvSpPr>
            <a:spLocks noGrp="1"/>
          </p:cNvSpPr>
          <p:nvPr>
            <p:ph type="dt" idx="1"/>
          </p:nvPr>
        </p:nvSpPr>
        <p:spPr>
          <a:xfrm>
            <a:off x="5538788" y="0"/>
            <a:ext cx="4237037" cy="331788"/>
          </a:xfrm>
          <a:prstGeom prst="rect">
            <a:avLst/>
          </a:prstGeom>
        </p:spPr>
        <p:txBody>
          <a:bodyPr vert="horz" lIns="91440" tIns="45720" rIns="91440" bIns="45720" rtlCol="0"/>
          <a:lstStyle>
            <a:lvl1pPr algn="r" eaLnBrk="1" hangingPunct="1">
              <a:defRPr sz="1200">
                <a:ea typeface="宋体" panose="02010600030101010101" pitchFamily="2" charset="-122"/>
              </a:defRPr>
            </a:lvl1pPr>
          </a:lstStyle>
          <a:p>
            <a:pPr>
              <a:defRPr/>
            </a:pPr>
            <a:fld id="{B608C2C5-C074-4051-A4E0-34957181223F}" type="datetimeFigureOut">
              <a:rPr lang="en-US"/>
              <a:t>9/21/2023</a:t>
            </a:fld>
            <a:endParaRPr lang="en-US"/>
          </a:p>
        </p:txBody>
      </p:sp>
      <p:sp>
        <p:nvSpPr>
          <p:cNvPr id="4" name="幻灯片图像占位符 3"/>
          <p:cNvSpPr>
            <a:spLocks noGrp="1" noRot="1" noChangeAspect="1"/>
          </p:cNvSpPr>
          <p:nvPr>
            <p:ph type="sldImg" idx="2"/>
          </p:nvPr>
        </p:nvSpPr>
        <p:spPr>
          <a:xfrm>
            <a:off x="3227388" y="498475"/>
            <a:ext cx="3322637" cy="2492375"/>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备注占位符 4"/>
          <p:cNvSpPr>
            <a:spLocks noGrp="1"/>
          </p:cNvSpPr>
          <p:nvPr>
            <p:ph type="body" sz="quarter" idx="3"/>
          </p:nvPr>
        </p:nvSpPr>
        <p:spPr>
          <a:xfrm>
            <a:off x="977900" y="3157538"/>
            <a:ext cx="7821613" cy="2990850"/>
          </a:xfrm>
          <a:prstGeom prst="rect">
            <a:avLst/>
          </a:prstGeom>
        </p:spPr>
        <p:txBody>
          <a:bodyPr vert="horz" wrap="square" lIns="91440" tIns="45720" rIns="91440" bIns="45720" numCol="1" anchor="t" anchorCtr="0" compatLnSpc="1">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6313488"/>
            <a:ext cx="4237038" cy="331787"/>
          </a:xfrm>
          <a:prstGeom prst="rect">
            <a:avLst/>
          </a:prstGeom>
        </p:spPr>
        <p:txBody>
          <a:bodyPr vert="horz" wrap="square" lIns="91440" tIns="45720" rIns="91440" bIns="45720" numCol="1" anchor="b" anchorCtr="0" compatLnSpc="1"/>
          <a:lstStyle>
            <a:lvl1pPr eaLnBrk="1" hangingPunct="1">
              <a:defRPr sz="1200">
                <a:ea typeface="宋体" panose="02010600030101010101" pitchFamily="2" charset="-122"/>
              </a:defRPr>
            </a:lvl1pPr>
          </a:lstStyle>
          <a:p>
            <a:pPr>
              <a:defRPr/>
            </a:pPr>
            <a:endParaRPr lang="en-US" altLang="zh-CN"/>
          </a:p>
        </p:txBody>
      </p:sp>
      <p:sp>
        <p:nvSpPr>
          <p:cNvPr id="7" name="灯片编号占位符 6"/>
          <p:cNvSpPr>
            <a:spLocks noGrp="1"/>
          </p:cNvSpPr>
          <p:nvPr>
            <p:ph type="sldNum" sz="quarter" idx="5"/>
          </p:nvPr>
        </p:nvSpPr>
        <p:spPr>
          <a:xfrm>
            <a:off x="5538788" y="6313488"/>
            <a:ext cx="4237037" cy="331787"/>
          </a:xfrm>
          <a:prstGeom prst="rect">
            <a:avLst/>
          </a:prstGeom>
        </p:spPr>
        <p:txBody>
          <a:bodyPr vert="horz" wrap="square" lIns="91440" tIns="45720" rIns="91440" bIns="45720" numCol="1" anchor="b" anchorCtr="0" compatLnSpc="1"/>
          <a:lstStyle>
            <a:lvl1pPr algn="r" eaLnBrk="1" hangingPunct="1">
              <a:defRPr sz="1200">
                <a:ea typeface="宋体" panose="02010600030101010101" pitchFamily="2" charset="-122"/>
              </a:defRPr>
            </a:lvl1pPr>
          </a:lstStyle>
          <a:p>
            <a:pPr>
              <a:defRPr/>
            </a:pPr>
            <a:fld id="{C274D16B-AE4F-4E95-ACC0-126600C6DA64}" type="slidenum">
              <a:rPr lang="zh-CN" altLang="en-US"/>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mn-lt"/>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mn-lt"/>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mn-lt"/>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mn-lt"/>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_标题幻灯片">
    <p:spTree>
      <p:nvGrpSpPr>
        <p:cNvPr id="1" name=""/>
        <p:cNvGrpSpPr/>
        <p:nvPr/>
      </p:nvGrpSpPr>
      <p:grpSpPr>
        <a:xfrm>
          <a:off x="0" y="0"/>
          <a:ext cx="0" cy="0"/>
          <a:chOff x="0" y="0"/>
          <a:chExt cx="0" cy="0"/>
        </a:xfrm>
      </p:grpSpPr>
      <p:sp>
        <p:nvSpPr>
          <p:cNvPr id="5" name="Line 9"/>
          <p:cNvSpPr>
            <a:spLocks noChangeShapeType="1"/>
          </p:cNvSpPr>
          <p:nvPr userDrawn="1"/>
        </p:nvSpPr>
        <p:spPr bwMode="auto">
          <a:xfrm>
            <a:off x="1908175" y="2781300"/>
            <a:ext cx="5543550" cy="0"/>
          </a:xfrm>
          <a:prstGeom prst="line">
            <a:avLst/>
          </a:prstGeom>
          <a:noFill/>
          <a:ln w="88900" cap="sq" cmpd="tri">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62" name="Rectangle 2"/>
          <p:cNvSpPr>
            <a:spLocks noGrp="1" noChangeArrowheads="1"/>
          </p:cNvSpPr>
          <p:nvPr>
            <p:ph type="ctrTitle"/>
          </p:nvPr>
        </p:nvSpPr>
        <p:spPr>
          <a:xfrm>
            <a:off x="685800" y="1341438"/>
            <a:ext cx="7772400" cy="1470025"/>
          </a:xfrm>
        </p:spPr>
        <p:txBody>
          <a:bodyPr/>
          <a:lstStyle>
            <a:lvl1pPr>
              <a:defRPr smtClean="0"/>
            </a:lvl1pPr>
          </a:lstStyle>
          <a:p>
            <a:pPr lvl="0"/>
            <a:r>
              <a:rPr lang="zh-CN" altLang="en-US" noProof="0"/>
              <a:t>单击此处编辑母版标题样式</a:t>
            </a:r>
          </a:p>
        </p:txBody>
      </p:sp>
      <p:sp>
        <p:nvSpPr>
          <p:cNvPr id="40963" name="Rectangle 3"/>
          <p:cNvSpPr>
            <a:spLocks noGrp="1" noChangeArrowheads="1"/>
          </p:cNvSpPr>
          <p:nvPr>
            <p:ph type="subTitle" idx="1"/>
          </p:nvPr>
        </p:nvSpPr>
        <p:spPr>
          <a:xfrm>
            <a:off x="1371600" y="3573463"/>
            <a:ext cx="6400800" cy="1752600"/>
          </a:xfrm>
        </p:spPr>
        <p:txBody>
          <a:bodyPr/>
          <a:lstStyle>
            <a:lvl1pPr marL="0" indent="0" algn="ctr">
              <a:buFont typeface="Wingdings" panose="05000000000000000000" pitchFamily="2" charset="2"/>
              <a:buNone/>
              <a:defRPr smtClean="0"/>
            </a:lvl1pPr>
          </a:lstStyle>
          <a:p>
            <a:pPr lvl="0"/>
            <a:r>
              <a:rPr lang="zh-CN" altLang="en-US" noProof="0"/>
              <a:t>单击此处编辑母版副标题样式</a:t>
            </a:r>
          </a:p>
        </p:txBody>
      </p:sp>
      <p:sp>
        <p:nvSpPr>
          <p:cNvPr id="2" name="文本框 13"/>
          <p:cNvSpPr txBox="1">
            <a:spLocks noChangeArrowheads="1"/>
          </p:cNvSpPr>
          <p:nvPr userDrawn="1">
            <p:custDataLst>
              <p:tags r:id="rId1"/>
            </p:custDataLst>
          </p:nvPr>
        </p:nvSpPr>
        <p:spPr bwMode="auto">
          <a:xfrm>
            <a:off x="6443980" y="-27305"/>
            <a:ext cx="2700020" cy="271780"/>
          </a:xfrm>
          <a:prstGeom prst="rect">
            <a:avLst/>
          </a:prstGeom>
          <a:solidFill>
            <a:srgbClr val="FFC000"/>
          </a:solidFill>
          <a:ln>
            <a:noFill/>
          </a:ln>
        </p:spPr>
        <p:txBody>
          <a:bodyPr wrap="square">
            <a:no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defRPr/>
            </a:pPr>
            <a:r>
              <a:rPr lang="zh-CN" altLang="en-US" sz="1600" b="1" dirty="0">
                <a:solidFill>
                  <a:srgbClr val="FF0000"/>
                </a:solidFill>
              </a:rPr>
              <a:t>电子技术基础课程</a:t>
            </a:r>
            <a:endParaRPr lang="zh-CN" sz="1600" b="1" dirty="0">
              <a:solidFill>
                <a:srgbClr val="FF0000"/>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9"/>
          <p:cNvSpPr>
            <a:spLocks noGrp="1" noChangeArrowheads="1"/>
          </p:cNvSpPr>
          <p:nvPr>
            <p:ph type="sldNum" sz="quarter" idx="10"/>
          </p:nvPr>
        </p:nvSpPr>
        <p:spPr/>
        <p:txBody>
          <a:bodyPr/>
          <a:lstStyle>
            <a:lvl1pPr>
              <a:defRPr/>
            </a:lvl1pPr>
          </a:lstStyle>
          <a:p>
            <a:pPr>
              <a:defRPr/>
            </a:pPr>
            <a:fld id="{6787ED34-5C23-4D5B-B5ED-E1FEA7187B03}" type="slidenum">
              <a:rPr lang="zh-CN" altLang="en-US"/>
              <a:t>‹#›</a:t>
            </a:fld>
            <a:endParaRPr lang="en-US" altLang="zh-CN"/>
          </a:p>
        </p:txBody>
      </p:sp>
      <p:sp>
        <p:nvSpPr>
          <p:cNvPr id="6" name="文本框 13"/>
          <p:cNvSpPr txBox="1">
            <a:spLocks noChangeArrowheads="1"/>
          </p:cNvSpPr>
          <p:nvPr userDrawn="1">
            <p:custDataLst>
              <p:tags r:id="rId1"/>
            </p:custDataLst>
          </p:nvPr>
        </p:nvSpPr>
        <p:spPr bwMode="auto">
          <a:xfrm>
            <a:off x="6443980" y="-27305"/>
            <a:ext cx="2700020" cy="271780"/>
          </a:xfrm>
          <a:prstGeom prst="rect">
            <a:avLst/>
          </a:prstGeom>
          <a:solidFill>
            <a:srgbClr val="FFC000"/>
          </a:solidFill>
          <a:ln>
            <a:noFill/>
          </a:ln>
        </p:spPr>
        <p:txBody>
          <a:bodyPr wrap="square">
            <a:no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defRPr/>
            </a:pPr>
            <a:r>
              <a:rPr lang="zh-CN" altLang="en-US" sz="1600" b="1" dirty="0">
                <a:solidFill>
                  <a:srgbClr val="FF0000"/>
                </a:solidFill>
              </a:rPr>
              <a:t>电子技术基础课程</a:t>
            </a:r>
            <a:endParaRPr lang="zh-CN" sz="1600" b="1" dirty="0">
              <a:solidFill>
                <a:srgbClr val="FF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Rectangle 9"/>
          <p:cNvSpPr>
            <a:spLocks noGrp="1" noChangeArrowheads="1"/>
          </p:cNvSpPr>
          <p:nvPr>
            <p:ph type="sldNum" sz="quarter" idx="10"/>
          </p:nvPr>
        </p:nvSpPr>
        <p:spPr/>
        <p:txBody>
          <a:bodyPr/>
          <a:lstStyle>
            <a:lvl1pPr>
              <a:defRPr/>
            </a:lvl1pPr>
          </a:lstStyle>
          <a:p>
            <a:pPr>
              <a:defRPr/>
            </a:pPr>
            <a:fld id="{DAA91F3C-5B2B-4977-996A-4FC6575D869C}" type="slidenum">
              <a:rPr lang="zh-CN" altLang="en-US"/>
              <a:t>‹#›</a:t>
            </a:fld>
            <a:endParaRPr lang="en-US" altLang="zh-CN"/>
          </a:p>
        </p:txBody>
      </p:sp>
      <p:sp>
        <p:nvSpPr>
          <p:cNvPr id="5" name="文本框 13"/>
          <p:cNvSpPr txBox="1">
            <a:spLocks noChangeArrowheads="1"/>
          </p:cNvSpPr>
          <p:nvPr userDrawn="1">
            <p:custDataLst>
              <p:tags r:id="rId1"/>
            </p:custDataLst>
          </p:nvPr>
        </p:nvSpPr>
        <p:spPr bwMode="auto">
          <a:xfrm>
            <a:off x="6443980" y="-27305"/>
            <a:ext cx="2700020" cy="271780"/>
          </a:xfrm>
          <a:prstGeom prst="rect">
            <a:avLst/>
          </a:prstGeom>
          <a:solidFill>
            <a:srgbClr val="FFC000"/>
          </a:solidFill>
          <a:ln>
            <a:noFill/>
          </a:ln>
        </p:spPr>
        <p:txBody>
          <a:bodyPr wrap="square">
            <a:no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defRPr/>
            </a:pPr>
            <a:r>
              <a:rPr lang="zh-CN" altLang="en-US" sz="1600" b="1" dirty="0">
                <a:solidFill>
                  <a:srgbClr val="FF0000"/>
                </a:solidFill>
              </a:rPr>
              <a:t>电子技术基础课程</a:t>
            </a:r>
            <a:endParaRPr lang="zh-CN" sz="1600" b="1" dirty="0">
              <a:solidFill>
                <a:srgbClr val="FF0000"/>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Rectangle 9"/>
          <p:cNvSpPr>
            <a:spLocks noGrp="1" noChangeArrowheads="1"/>
          </p:cNvSpPr>
          <p:nvPr>
            <p:ph type="sldNum" sz="quarter" idx="10"/>
          </p:nvPr>
        </p:nvSpPr>
        <p:spPr/>
        <p:txBody>
          <a:bodyPr/>
          <a:lstStyle>
            <a:lvl1pPr>
              <a:defRPr/>
            </a:lvl1pPr>
          </a:lstStyle>
          <a:p>
            <a:pPr>
              <a:defRPr/>
            </a:pPr>
            <a:fld id="{7E6EA83C-E56B-4EF9-8F29-9B664FDA614A}" type="slidenum">
              <a:rPr lang="zh-CN" altLang="en-US"/>
              <a:t>‹#›</a:t>
            </a:fld>
            <a:endParaRPr lang="en-US" altLang="zh-CN"/>
          </a:p>
        </p:txBody>
      </p:sp>
      <p:sp>
        <p:nvSpPr>
          <p:cNvPr id="5" name="文本框 13"/>
          <p:cNvSpPr txBox="1">
            <a:spLocks noChangeArrowheads="1"/>
          </p:cNvSpPr>
          <p:nvPr userDrawn="1">
            <p:custDataLst>
              <p:tags r:id="rId1"/>
            </p:custDataLst>
          </p:nvPr>
        </p:nvSpPr>
        <p:spPr bwMode="auto">
          <a:xfrm>
            <a:off x="6443980" y="-27305"/>
            <a:ext cx="2700020" cy="271780"/>
          </a:xfrm>
          <a:prstGeom prst="rect">
            <a:avLst/>
          </a:prstGeom>
          <a:solidFill>
            <a:srgbClr val="FFC000"/>
          </a:solidFill>
          <a:ln>
            <a:noFill/>
          </a:ln>
        </p:spPr>
        <p:txBody>
          <a:bodyPr wrap="square">
            <a:no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defRPr/>
            </a:pPr>
            <a:r>
              <a:rPr lang="zh-CN" altLang="en-US" sz="1600" b="1" dirty="0">
                <a:solidFill>
                  <a:srgbClr val="FF0000"/>
                </a:solidFill>
              </a:rPr>
              <a:t>电子技术基础课程</a:t>
            </a:r>
            <a:endParaRPr lang="zh-CN" sz="1600" b="1" dirty="0">
              <a:solidFill>
                <a:srgbClr val="FF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5800" y="609600"/>
            <a:ext cx="7772400" cy="5486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3" name="Rectangle 9"/>
          <p:cNvSpPr>
            <a:spLocks noGrp="1" noChangeArrowheads="1"/>
          </p:cNvSpPr>
          <p:nvPr>
            <p:ph type="sldNum" sz="quarter" idx="10"/>
          </p:nvPr>
        </p:nvSpPr>
        <p:spPr/>
        <p:txBody>
          <a:bodyPr/>
          <a:lstStyle>
            <a:lvl1pPr>
              <a:defRPr/>
            </a:lvl1pPr>
          </a:lstStyle>
          <a:p>
            <a:pPr>
              <a:defRPr/>
            </a:pPr>
            <a:fld id="{0A4BB5B8-5302-42CB-A9C7-9186E9799261}" type="slidenum">
              <a:rPr lang="zh-CN" altLang="en-US"/>
              <a:t>‹#›</a:t>
            </a:fld>
            <a:endParaRPr lang="en-US" altLang="zh-CN"/>
          </a:p>
        </p:txBody>
      </p:sp>
      <p:sp>
        <p:nvSpPr>
          <p:cNvPr id="4" name="文本框 13"/>
          <p:cNvSpPr txBox="1">
            <a:spLocks noChangeArrowheads="1"/>
          </p:cNvSpPr>
          <p:nvPr userDrawn="1">
            <p:custDataLst>
              <p:tags r:id="rId1"/>
            </p:custDataLst>
          </p:nvPr>
        </p:nvSpPr>
        <p:spPr bwMode="auto">
          <a:xfrm>
            <a:off x="6443980" y="-27305"/>
            <a:ext cx="2700020" cy="271780"/>
          </a:xfrm>
          <a:prstGeom prst="rect">
            <a:avLst/>
          </a:prstGeom>
          <a:solidFill>
            <a:srgbClr val="FFC000"/>
          </a:solidFill>
          <a:ln>
            <a:noFill/>
          </a:ln>
        </p:spPr>
        <p:txBody>
          <a:bodyPr wrap="square">
            <a:no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defRPr/>
            </a:pPr>
            <a:r>
              <a:rPr lang="zh-CN" altLang="en-US" sz="1600" b="1" dirty="0">
                <a:solidFill>
                  <a:srgbClr val="FF0000"/>
                </a:solidFill>
              </a:rPr>
              <a:t>电子技术基础课程</a:t>
            </a:r>
            <a:endParaRPr lang="zh-CN" sz="1600" b="1" dirty="0">
              <a:solidFill>
                <a:srgbClr val="FF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323850" y="260350"/>
            <a:ext cx="6192838" cy="720725"/>
          </a:xfrm>
        </p:spPr>
        <p:txBody>
          <a:bodyPr/>
          <a:lstStyle/>
          <a:p>
            <a:r>
              <a:rPr lang="zh-CN" altLang="en-US"/>
              <a:t>单击此处编辑母版标题样式</a:t>
            </a:r>
          </a:p>
        </p:txBody>
      </p:sp>
      <p:sp>
        <p:nvSpPr>
          <p:cNvPr id="3" name="内容占位符 2"/>
          <p:cNvSpPr>
            <a:spLocks noGrp="1"/>
          </p:cNvSpPr>
          <p:nvPr>
            <p:ph sz="quarter" idx="1" hasCustomPrompt="1"/>
          </p:nvPr>
        </p:nvSpPr>
        <p:spPr>
          <a:xfrm>
            <a:off x="685800" y="1196975"/>
            <a:ext cx="3810000" cy="208915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hasCustomPrompt="1"/>
          </p:nvPr>
        </p:nvSpPr>
        <p:spPr>
          <a:xfrm>
            <a:off x="4648200" y="1196975"/>
            <a:ext cx="3810000" cy="208915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hasCustomPrompt="1"/>
          </p:nvPr>
        </p:nvSpPr>
        <p:spPr>
          <a:xfrm>
            <a:off x="685800" y="3438525"/>
            <a:ext cx="3810000" cy="208915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hasCustomPrompt="1"/>
          </p:nvPr>
        </p:nvSpPr>
        <p:spPr>
          <a:xfrm>
            <a:off x="4648200" y="3438525"/>
            <a:ext cx="3810000" cy="208915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9"/>
          <p:cNvSpPr>
            <a:spLocks noGrp="1" noChangeArrowheads="1"/>
          </p:cNvSpPr>
          <p:nvPr>
            <p:ph type="sldNum" sz="quarter" idx="10"/>
          </p:nvPr>
        </p:nvSpPr>
        <p:spPr/>
        <p:txBody>
          <a:bodyPr/>
          <a:lstStyle>
            <a:lvl1pPr>
              <a:defRPr/>
            </a:lvl1pPr>
          </a:lstStyle>
          <a:p>
            <a:pPr>
              <a:defRPr/>
            </a:pPr>
            <a:fld id="{E5AAB546-CA25-439A-A1B9-A4E368CBC3DB}" type="slidenum">
              <a:rPr lang="zh-CN" altLang="en-US"/>
              <a:t>‹#›</a:t>
            </a:fld>
            <a:endParaRPr lang="en-US" altLang="zh-CN"/>
          </a:p>
        </p:txBody>
      </p:sp>
      <p:sp>
        <p:nvSpPr>
          <p:cNvPr id="8" name="文本框 13"/>
          <p:cNvSpPr txBox="1">
            <a:spLocks noChangeArrowheads="1"/>
          </p:cNvSpPr>
          <p:nvPr userDrawn="1">
            <p:custDataLst>
              <p:tags r:id="rId1"/>
            </p:custDataLst>
          </p:nvPr>
        </p:nvSpPr>
        <p:spPr bwMode="auto">
          <a:xfrm>
            <a:off x="6443980" y="-27305"/>
            <a:ext cx="2700020" cy="271780"/>
          </a:xfrm>
          <a:prstGeom prst="rect">
            <a:avLst/>
          </a:prstGeom>
          <a:solidFill>
            <a:srgbClr val="FFC000"/>
          </a:solidFill>
          <a:ln>
            <a:noFill/>
          </a:ln>
        </p:spPr>
        <p:txBody>
          <a:bodyPr wrap="square">
            <a:no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defRPr/>
            </a:pPr>
            <a:r>
              <a:rPr lang="zh-CN" altLang="en-US" sz="1600" b="1" dirty="0">
                <a:solidFill>
                  <a:srgbClr val="FF0000"/>
                </a:solidFill>
              </a:rPr>
              <a:t>电子技术基础课程</a:t>
            </a:r>
            <a:endParaRPr lang="zh-CN" sz="1600" b="1" dirty="0">
              <a:solidFill>
                <a:srgbClr val="FF0000"/>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23850" y="260350"/>
            <a:ext cx="6192838" cy="720725"/>
          </a:xfrm>
        </p:spPr>
        <p:txBody>
          <a:bodyPr/>
          <a:lstStyle/>
          <a:p>
            <a:r>
              <a:rPr lang="zh-CN" altLang="en-US"/>
              <a:t>单击此处编辑母版标题样式</a:t>
            </a:r>
          </a:p>
        </p:txBody>
      </p:sp>
      <p:sp>
        <p:nvSpPr>
          <p:cNvPr id="3" name="文本占位符 2"/>
          <p:cNvSpPr>
            <a:spLocks noGrp="1"/>
          </p:cNvSpPr>
          <p:nvPr>
            <p:ph type="body" sz="half" idx="1" hasCustomPrompt="1"/>
          </p:nvPr>
        </p:nvSpPr>
        <p:spPr>
          <a:xfrm>
            <a:off x="685800" y="1196975"/>
            <a:ext cx="3810000" cy="43307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4648200" y="1196975"/>
            <a:ext cx="3810000" cy="43307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9"/>
          <p:cNvSpPr>
            <a:spLocks noGrp="1" noChangeArrowheads="1"/>
          </p:cNvSpPr>
          <p:nvPr>
            <p:ph type="sldNum" sz="quarter" idx="10"/>
          </p:nvPr>
        </p:nvSpPr>
        <p:spPr/>
        <p:txBody>
          <a:bodyPr/>
          <a:lstStyle>
            <a:lvl1pPr>
              <a:defRPr/>
            </a:lvl1pPr>
          </a:lstStyle>
          <a:p>
            <a:pPr>
              <a:defRPr/>
            </a:pPr>
            <a:fld id="{52346ADE-E7DE-492A-ADBD-7FF5CC24AF63}" type="slidenum">
              <a:rPr lang="zh-CN" altLang="en-US"/>
              <a:t>‹#›</a:t>
            </a:fld>
            <a:endParaRPr lang="en-US" altLang="zh-CN"/>
          </a:p>
        </p:txBody>
      </p:sp>
      <p:sp>
        <p:nvSpPr>
          <p:cNvPr id="6" name="文本框 13"/>
          <p:cNvSpPr txBox="1">
            <a:spLocks noChangeArrowheads="1"/>
          </p:cNvSpPr>
          <p:nvPr userDrawn="1">
            <p:custDataLst>
              <p:tags r:id="rId1"/>
            </p:custDataLst>
          </p:nvPr>
        </p:nvSpPr>
        <p:spPr bwMode="auto">
          <a:xfrm>
            <a:off x="6443980" y="-27305"/>
            <a:ext cx="2700020" cy="271780"/>
          </a:xfrm>
          <a:prstGeom prst="rect">
            <a:avLst/>
          </a:prstGeom>
          <a:solidFill>
            <a:srgbClr val="FFC000"/>
          </a:solidFill>
          <a:ln>
            <a:noFill/>
          </a:ln>
        </p:spPr>
        <p:txBody>
          <a:bodyPr wrap="square">
            <a:no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defRPr/>
            </a:pPr>
            <a:r>
              <a:rPr lang="zh-CN" altLang="en-US" sz="1600" b="1" dirty="0">
                <a:solidFill>
                  <a:srgbClr val="FF0000"/>
                </a:solidFill>
              </a:rPr>
              <a:t>电子技术基础课程</a:t>
            </a:r>
            <a:endParaRPr lang="zh-CN" sz="1600" b="1" dirty="0">
              <a:solidFill>
                <a:srgbClr val="FF0000"/>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323850" y="260350"/>
            <a:ext cx="6192838" cy="720725"/>
          </a:xfrm>
        </p:spPr>
        <p:txBody>
          <a:bodyPr/>
          <a:lstStyle/>
          <a:p>
            <a:r>
              <a:rPr lang="zh-CN" altLang="en-US"/>
              <a:t>单击此处编辑母版标题样式</a:t>
            </a:r>
          </a:p>
        </p:txBody>
      </p:sp>
      <p:sp>
        <p:nvSpPr>
          <p:cNvPr id="3" name="文本占位符 2"/>
          <p:cNvSpPr>
            <a:spLocks noGrp="1"/>
          </p:cNvSpPr>
          <p:nvPr>
            <p:ph type="body" sz="half" idx="1" hasCustomPrompt="1"/>
          </p:nvPr>
        </p:nvSpPr>
        <p:spPr>
          <a:xfrm>
            <a:off x="685800" y="1196975"/>
            <a:ext cx="3810000" cy="43307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hasCustomPrompt="1"/>
          </p:nvPr>
        </p:nvSpPr>
        <p:spPr>
          <a:xfrm>
            <a:off x="4648200" y="1196975"/>
            <a:ext cx="3810000" cy="208915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hasCustomPrompt="1"/>
          </p:nvPr>
        </p:nvSpPr>
        <p:spPr>
          <a:xfrm>
            <a:off x="4648200" y="3438525"/>
            <a:ext cx="3810000" cy="208915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9"/>
          <p:cNvSpPr>
            <a:spLocks noGrp="1" noChangeArrowheads="1"/>
          </p:cNvSpPr>
          <p:nvPr>
            <p:ph type="sldNum" sz="quarter" idx="10"/>
          </p:nvPr>
        </p:nvSpPr>
        <p:spPr/>
        <p:txBody>
          <a:bodyPr/>
          <a:lstStyle>
            <a:lvl1pPr>
              <a:defRPr/>
            </a:lvl1pPr>
          </a:lstStyle>
          <a:p>
            <a:pPr>
              <a:defRPr/>
            </a:pPr>
            <a:fld id="{D0D7CFAA-7344-4D49-B167-45A35DC98613}" type="slidenum">
              <a:rPr lang="zh-CN" altLang="en-US"/>
              <a:t>‹#›</a:t>
            </a:fld>
            <a:endParaRPr lang="en-US" altLang="zh-CN"/>
          </a:p>
        </p:txBody>
      </p:sp>
      <p:sp>
        <p:nvSpPr>
          <p:cNvPr id="7" name="文本框 13"/>
          <p:cNvSpPr txBox="1">
            <a:spLocks noChangeArrowheads="1"/>
          </p:cNvSpPr>
          <p:nvPr userDrawn="1">
            <p:custDataLst>
              <p:tags r:id="rId1"/>
            </p:custDataLst>
          </p:nvPr>
        </p:nvSpPr>
        <p:spPr bwMode="auto">
          <a:xfrm>
            <a:off x="6443980" y="-27305"/>
            <a:ext cx="2700020" cy="271780"/>
          </a:xfrm>
          <a:prstGeom prst="rect">
            <a:avLst/>
          </a:prstGeom>
          <a:solidFill>
            <a:srgbClr val="FFC000"/>
          </a:solidFill>
          <a:ln>
            <a:noFill/>
          </a:ln>
        </p:spPr>
        <p:txBody>
          <a:bodyPr wrap="square">
            <a:no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defRPr/>
            </a:pPr>
            <a:r>
              <a:rPr lang="zh-CN" altLang="en-US" sz="1600" b="1" dirty="0">
                <a:solidFill>
                  <a:srgbClr val="FF0000"/>
                </a:solidFill>
              </a:rPr>
              <a:t>电子技术基础课程</a:t>
            </a:r>
            <a:endParaRPr lang="zh-CN" sz="1600" b="1" dirty="0">
              <a:solidFill>
                <a:srgbClr val="FF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en-US"/>
          </a:p>
        </p:txBody>
      </p:sp>
      <p:sp>
        <p:nvSpPr>
          <p:cNvPr id="4" name="Rectangle 9"/>
          <p:cNvSpPr>
            <a:spLocks noGrp="1" noChangeArrowheads="1"/>
          </p:cNvSpPr>
          <p:nvPr>
            <p:ph type="sldNum" sz="quarter" idx="10"/>
          </p:nvPr>
        </p:nvSpPr>
        <p:spPr/>
        <p:txBody>
          <a:bodyPr/>
          <a:lstStyle>
            <a:lvl1pPr>
              <a:defRPr/>
            </a:lvl1pPr>
          </a:lstStyle>
          <a:p>
            <a:pPr>
              <a:defRPr/>
            </a:pPr>
            <a:fld id="{1301379D-1C42-41AB-8945-EF2AB3C444B1}" type="slidenum">
              <a:rPr lang="zh-CN" altLang="en-US"/>
              <a:t>‹#›</a:t>
            </a:fld>
            <a:endParaRPr lang="en-US" altLang="zh-CN"/>
          </a:p>
        </p:txBody>
      </p:sp>
      <p:sp>
        <p:nvSpPr>
          <p:cNvPr id="5" name="文本框 13"/>
          <p:cNvSpPr txBox="1">
            <a:spLocks noChangeArrowheads="1"/>
          </p:cNvSpPr>
          <p:nvPr userDrawn="1">
            <p:custDataLst>
              <p:tags r:id="rId1"/>
            </p:custDataLst>
          </p:nvPr>
        </p:nvSpPr>
        <p:spPr bwMode="auto">
          <a:xfrm>
            <a:off x="6443980" y="-27305"/>
            <a:ext cx="2700020" cy="271780"/>
          </a:xfrm>
          <a:prstGeom prst="rect">
            <a:avLst/>
          </a:prstGeom>
          <a:solidFill>
            <a:srgbClr val="FFC000"/>
          </a:solidFill>
          <a:ln>
            <a:noFill/>
          </a:ln>
        </p:spPr>
        <p:txBody>
          <a:bodyPr wrap="square">
            <a:no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defRPr/>
            </a:pPr>
            <a:r>
              <a:rPr lang="zh-CN" altLang="en-US" sz="1600" b="1" dirty="0">
                <a:solidFill>
                  <a:srgbClr val="FF0000"/>
                </a:solidFill>
              </a:rPr>
              <a:t>电子技术基础课程</a:t>
            </a:r>
            <a:endParaRPr lang="zh-CN" sz="1600" b="1" dirty="0">
              <a:solidFill>
                <a:srgbClr val="FF0000"/>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Rectangle 9"/>
          <p:cNvSpPr>
            <a:spLocks noGrp="1" noChangeArrowheads="1"/>
          </p:cNvSpPr>
          <p:nvPr>
            <p:ph type="sldNum" sz="quarter" idx="10"/>
          </p:nvPr>
        </p:nvSpPr>
        <p:spPr/>
        <p:txBody>
          <a:bodyPr/>
          <a:lstStyle>
            <a:lvl1pPr>
              <a:defRPr/>
            </a:lvl1pPr>
          </a:lstStyle>
          <a:p>
            <a:pPr>
              <a:defRPr/>
            </a:pPr>
            <a:fld id="{718D4EF7-27A0-4F6B-B6F6-DADE4D7D4998}" type="slidenum">
              <a:rPr lang="zh-CN" altLang="en-US"/>
              <a:t>‹#›</a:t>
            </a:fld>
            <a:endParaRPr lang="en-US" altLang="zh-CN"/>
          </a:p>
        </p:txBody>
      </p:sp>
      <p:sp>
        <p:nvSpPr>
          <p:cNvPr id="5" name="文本框 13"/>
          <p:cNvSpPr txBox="1">
            <a:spLocks noChangeArrowheads="1"/>
          </p:cNvSpPr>
          <p:nvPr userDrawn="1">
            <p:custDataLst>
              <p:tags r:id="rId1"/>
            </p:custDataLst>
          </p:nvPr>
        </p:nvSpPr>
        <p:spPr bwMode="auto">
          <a:xfrm>
            <a:off x="6443980" y="-27305"/>
            <a:ext cx="2700020" cy="271780"/>
          </a:xfrm>
          <a:prstGeom prst="rect">
            <a:avLst/>
          </a:prstGeom>
          <a:solidFill>
            <a:srgbClr val="FFC000"/>
          </a:solidFill>
          <a:ln>
            <a:noFill/>
          </a:ln>
        </p:spPr>
        <p:txBody>
          <a:bodyPr wrap="square">
            <a:no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defRPr/>
            </a:pPr>
            <a:r>
              <a:rPr lang="zh-CN" altLang="en-US" sz="1600" b="1" dirty="0">
                <a:solidFill>
                  <a:srgbClr val="FF0000"/>
                </a:solidFill>
              </a:rPr>
              <a:t>电子技术基础课程</a:t>
            </a:r>
            <a:endParaRPr lang="zh-CN" sz="1600" b="1" dirty="0">
              <a:solidFill>
                <a:srgbClr val="FF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9"/>
          <p:cNvSpPr>
            <a:spLocks noGrp="1" noChangeArrowheads="1"/>
          </p:cNvSpPr>
          <p:nvPr>
            <p:ph type="sldNum" sz="quarter" idx="10"/>
          </p:nvPr>
        </p:nvSpPr>
        <p:spPr/>
        <p:txBody>
          <a:bodyPr/>
          <a:lstStyle>
            <a:lvl1pPr>
              <a:defRPr/>
            </a:lvl1pPr>
          </a:lstStyle>
          <a:p>
            <a:pPr>
              <a:defRPr/>
            </a:pPr>
            <a:fld id="{E22851A7-3349-419B-A3C8-3FF5DB355045}" type="slidenum">
              <a:rPr lang="zh-CN" altLang="en-US"/>
              <a:t>‹#›</a:t>
            </a:fld>
            <a:endParaRPr lang="en-US" altLang="zh-CN"/>
          </a:p>
        </p:txBody>
      </p:sp>
      <p:sp>
        <p:nvSpPr>
          <p:cNvPr id="5" name="文本框 13"/>
          <p:cNvSpPr txBox="1">
            <a:spLocks noChangeArrowheads="1"/>
          </p:cNvSpPr>
          <p:nvPr userDrawn="1">
            <p:custDataLst>
              <p:tags r:id="rId1"/>
            </p:custDataLst>
          </p:nvPr>
        </p:nvSpPr>
        <p:spPr bwMode="auto">
          <a:xfrm>
            <a:off x="6443980" y="-27305"/>
            <a:ext cx="2700020" cy="271780"/>
          </a:xfrm>
          <a:prstGeom prst="rect">
            <a:avLst/>
          </a:prstGeom>
          <a:solidFill>
            <a:srgbClr val="FFC000"/>
          </a:solidFill>
          <a:ln>
            <a:noFill/>
          </a:ln>
        </p:spPr>
        <p:txBody>
          <a:bodyPr wrap="square">
            <a:no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defRPr/>
            </a:pPr>
            <a:r>
              <a:rPr lang="zh-CN" altLang="en-US" sz="1600" b="1" dirty="0">
                <a:solidFill>
                  <a:srgbClr val="FF0000"/>
                </a:solidFill>
              </a:rPr>
              <a:t>电子技术基础课程</a:t>
            </a:r>
            <a:endParaRPr lang="zh-CN" sz="1600" b="1" dirty="0">
              <a:solidFill>
                <a:srgbClr val="FF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Rectangle 9"/>
          <p:cNvSpPr>
            <a:spLocks noGrp="1" noChangeArrowheads="1"/>
          </p:cNvSpPr>
          <p:nvPr>
            <p:ph type="sldNum" sz="quarter" idx="10"/>
          </p:nvPr>
        </p:nvSpPr>
        <p:spPr/>
        <p:txBody>
          <a:bodyPr/>
          <a:lstStyle>
            <a:lvl1pPr>
              <a:defRPr/>
            </a:lvl1pPr>
          </a:lstStyle>
          <a:p>
            <a:pPr>
              <a:defRPr/>
            </a:pPr>
            <a:fld id="{45411FD0-A14A-4481-9EC9-D8F246723EC0}" type="slidenum">
              <a:rPr lang="zh-CN" altLang="en-US"/>
              <a:t>‹#›</a:t>
            </a:fld>
            <a:endParaRPr lang="en-US" altLang="zh-CN"/>
          </a:p>
        </p:txBody>
      </p:sp>
      <p:sp>
        <p:nvSpPr>
          <p:cNvPr id="6" name="文本框 13"/>
          <p:cNvSpPr txBox="1">
            <a:spLocks noChangeArrowheads="1"/>
          </p:cNvSpPr>
          <p:nvPr userDrawn="1">
            <p:custDataLst>
              <p:tags r:id="rId1"/>
            </p:custDataLst>
          </p:nvPr>
        </p:nvSpPr>
        <p:spPr bwMode="auto">
          <a:xfrm>
            <a:off x="6443980" y="-27305"/>
            <a:ext cx="2700020" cy="271780"/>
          </a:xfrm>
          <a:prstGeom prst="rect">
            <a:avLst/>
          </a:prstGeom>
          <a:solidFill>
            <a:srgbClr val="FFC000"/>
          </a:solidFill>
          <a:ln>
            <a:noFill/>
          </a:ln>
        </p:spPr>
        <p:txBody>
          <a:bodyPr wrap="square">
            <a:no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defRPr/>
            </a:pPr>
            <a:r>
              <a:rPr lang="zh-CN" altLang="en-US" sz="1600" b="1" dirty="0">
                <a:solidFill>
                  <a:srgbClr val="FF0000"/>
                </a:solidFill>
              </a:rPr>
              <a:t>电子技术基础课程</a:t>
            </a:r>
            <a:endParaRPr lang="zh-CN" sz="1600" b="1" dirty="0">
              <a:solidFill>
                <a:srgbClr val="FF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Rectangle 9"/>
          <p:cNvSpPr>
            <a:spLocks noGrp="1" noChangeArrowheads="1"/>
          </p:cNvSpPr>
          <p:nvPr>
            <p:ph type="sldNum" sz="quarter" idx="10"/>
          </p:nvPr>
        </p:nvSpPr>
        <p:spPr/>
        <p:txBody>
          <a:bodyPr/>
          <a:lstStyle>
            <a:lvl1pPr>
              <a:defRPr/>
            </a:lvl1pPr>
          </a:lstStyle>
          <a:p>
            <a:pPr>
              <a:defRPr/>
            </a:pPr>
            <a:fld id="{B904E7B2-2F56-4CB8-A7EF-9A7C41DAD250}" type="slidenum">
              <a:rPr lang="zh-CN" altLang="en-US"/>
              <a:t>‹#›</a:t>
            </a:fld>
            <a:endParaRPr lang="en-US" altLang="zh-CN"/>
          </a:p>
        </p:txBody>
      </p:sp>
      <p:sp>
        <p:nvSpPr>
          <p:cNvPr id="8" name="文本框 13"/>
          <p:cNvSpPr txBox="1">
            <a:spLocks noChangeArrowheads="1"/>
          </p:cNvSpPr>
          <p:nvPr userDrawn="1">
            <p:custDataLst>
              <p:tags r:id="rId1"/>
            </p:custDataLst>
          </p:nvPr>
        </p:nvSpPr>
        <p:spPr bwMode="auto">
          <a:xfrm>
            <a:off x="6443980" y="-27305"/>
            <a:ext cx="2700020" cy="271780"/>
          </a:xfrm>
          <a:prstGeom prst="rect">
            <a:avLst/>
          </a:prstGeom>
          <a:solidFill>
            <a:srgbClr val="FFC000"/>
          </a:solidFill>
          <a:ln>
            <a:noFill/>
          </a:ln>
        </p:spPr>
        <p:txBody>
          <a:bodyPr wrap="square">
            <a:no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defRPr/>
            </a:pPr>
            <a:r>
              <a:rPr lang="zh-CN" altLang="en-US" sz="1600" b="1" dirty="0">
                <a:solidFill>
                  <a:srgbClr val="FF0000"/>
                </a:solidFill>
              </a:rPr>
              <a:t>电子技术基础课程</a:t>
            </a:r>
            <a:endParaRPr lang="zh-CN" sz="1600" b="1" dirty="0">
              <a:solidFill>
                <a:srgbClr val="FF000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Rectangle 9"/>
          <p:cNvSpPr>
            <a:spLocks noGrp="1" noChangeArrowheads="1"/>
          </p:cNvSpPr>
          <p:nvPr>
            <p:ph type="sldNum" sz="quarter" idx="10"/>
          </p:nvPr>
        </p:nvSpPr>
        <p:spPr/>
        <p:txBody>
          <a:bodyPr/>
          <a:lstStyle>
            <a:lvl1pPr>
              <a:defRPr/>
            </a:lvl1pPr>
          </a:lstStyle>
          <a:p>
            <a:pPr>
              <a:defRPr/>
            </a:pPr>
            <a:fld id="{51706A2E-0930-421D-A9AF-82FB46E75677}" type="slidenum">
              <a:rPr lang="zh-CN" altLang="en-US"/>
              <a:t>‹#›</a:t>
            </a:fld>
            <a:endParaRPr lang="en-US" altLang="zh-CN"/>
          </a:p>
        </p:txBody>
      </p:sp>
      <p:sp>
        <p:nvSpPr>
          <p:cNvPr id="4" name="文本框 13"/>
          <p:cNvSpPr txBox="1">
            <a:spLocks noChangeArrowheads="1"/>
          </p:cNvSpPr>
          <p:nvPr userDrawn="1">
            <p:custDataLst>
              <p:tags r:id="rId1"/>
            </p:custDataLst>
          </p:nvPr>
        </p:nvSpPr>
        <p:spPr bwMode="auto">
          <a:xfrm>
            <a:off x="6443980" y="-27305"/>
            <a:ext cx="2700020" cy="271780"/>
          </a:xfrm>
          <a:prstGeom prst="rect">
            <a:avLst/>
          </a:prstGeom>
          <a:solidFill>
            <a:srgbClr val="FFC000"/>
          </a:solidFill>
          <a:ln>
            <a:noFill/>
          </a:ln>
        </p:spPr>
        <p:txBody>
          <a:bodyPr wrap="square">
            <a:no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defRPr/>
            </a:pPr>
            <a:r>
              <a:rPr lang="zh-CN" altLang="en-US" sz="1600" b="1" dirty="0">
                <a:solidFill>
                  <a:srgbClr val="FF0000"/>
                </a:solidFill>
              </a:rPr>
              <a:t>电子技术基础课程</a:t>
            </a:r>
            <a:endParaRPr lang="zh-CN" sz="1600" b="1" dirty="0">
              <a:solidFill>
                <a:srgbClr val="FF0000"/>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sldNum" sz="quarter" idx="10"/>
          </p:nvPr>
        </p:nvSpPr>
        <p:spPr/>
        <p:txBody>
          <a:bodyPr/>
          <a:lstStyle>
            <a:lvl1pPr>
              <a:defRPr/>
            </a:lvl1pPr>
          </a:lstStyle>
          <a:p>
            <a:pPr>
              <a:defRPr/>
            </a:pPr>
            <a:fld id="{F888156D-53F2-4F4C-8BEF-ABAA491AFED9}" type="slidenum">
              <a:rPr lang="zh-CN" altLang="en-US"/>
              <a:t>‹#›</a:t>
            </a:fld>
            <a:endParaRPr lang="en-US" altLang="zh-CN"/>
          </a:p>
        </p:txBody>
      </p:sp>
      <p:sp>
        <p:nvSpPr>
          <p:cNvPr id="4" name="文本框 13"/>
          <p:cNvSpPr txBox="1">
            <a:spLocks noChangeArrowheads="1"/>
          </p:cNvSpPr>
          <p:nvPr userDrawn="1">
            <p:custDataLst>
              <p:tags r:id="rId1"/>
            </p:custDataLst>
          </p:nvPr>
        </p:nvSpPr>
        <p:spPr bwMode="auto">
          <a:xfrm>
            <a:off x="6443980" y="-27305"/>
            <a:ext cx="2700020" cy="271780"/>
          </a:xfrm>
          <a:prstGeom prst="rect">
            <a:avLst/>
          </a:prstGeom>
          <a:solidFill>
            <a:srgbClr val="FFC000"/>
          </a:solidFill>
          <a:ln>
            <a:noFill/>
          </a:ln>
        </p:spPr>
        <p:txBody>
          <a:bodyPr wrap="square">
            <a:no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defRPr/>
            </a:pPr>
            <a:r>
              <a:rPr lang="zh-CN" altLang="en-US" sz="1600" b="1" dirty="0">
                <a:solidFill>
                  <a:srgbClr val="FF0000"/>
                </a:solidFill>
              </a:rPr>
              <a:t>电子技术基础课程</a:t>
            </a:r>
            <a:endParaRPr lang="zh-CN" sz="1600" b="1" dirty="0">
              <a:solidFill>
                <a:srgbClr val="FF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9"/>
          <p:cNvSpPr>
            <a:spLocks noGrp="1" noChangeArrowheads="1"/>
          </p:cNvSpPr>
          <p:nvPr>
            <p:ph type="sldNum" sz="quarter" idx="10"/>
          </p:nvPr>
        </p:nvSpPr>
        <p:spPr/>
        <p:txBody>
          <a:bodyPr/>
          <a:lstStyle>
            <a:lvl1pPr>
              <a:defRPr/>
            </a:lvl1pPr>
          </a:lstStyle>
          <a:p>
            <a:pPr>
              <a:defRPr/>
            </a:pPr>
            <a:fld id="{3EC700C4-BF8A-4414-AF35-8A2BCE5FC9A7}" type="slidenum">
              <a:rPr lang="zh-CN" altLang="en-US"/>
              <a:t>‹#›</a:t>
            </a:fld>
            <a:endParaRPr lang="en-US" altLang="zh-CN"/>
          </a:p>
        </p:txBody>
      </p:sp>
      <p:sp>
        <p:nvSpPr>
          <p:cNvPr id="6" name="文本框 13"/>
          <p:cNvSpPr txBox="1">
            <a:spLocks noChangeArrowheads="1"/>
          </p:cNvSpPr>
          <p:nvPr userDrawn="1">
            <p:custDataLst>
              <p:tags r:id="rId1"/>
            </p:custDataLst>
          </p:nvPr>
        </p:nvSpPr>
        <p:spPr bwMode="auto">
          <a:xfrm>
            <a:off x="6443980" y="-27305"/>
            <a:ext cx="2700020" cy="271780"/>
          </a:xfrm>
          <a:prstGeom prst="rect">
            <a:avLst/>
          </a:prstGeom>
          <a:solidFill>
            <a:srgbClr val="FFC000"/>
          </a:solidFill>
          <a:ln>
            <a:noFill/>
          </a:ln>
        </p:spPr>
        <p:txBody>
          <a:bodyPr wrap="square">
            <a:no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defRPr/>
            </a:pPr>
            <a:r>
              <a:rPr lang="zh-CN" altLang="en-US" sz="1600" b="1" dirty="0">
                <a:solidFill>
                  <a:srgbClr val="FF0000"/>
                </a:solidFill>
              </a:rPr>
              <a:t>电子技术基础课程</a:t>
            </a:r>
            <a:endParaRPr lang="zh-CN" sz="1600" b="1" dirty="0">
              <a:solidFill>
                <a:srgbClr val="FF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9"/>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3850" y="260350"/>
            <a:ext cx="61928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Rectangle 3"/>
          <p:cNvSpPr>
            <a:spLocks noGrp="1" noChangeArrowheads="1"/>
          </p:cNvSpPr>
          <p:nvPr>
            <p:ph type="body" idx="1"/>
          </p:nvPr>
        </p:nvSpPr>
        <p:spPr bwMode="auto">
          <a:xfrm>
            <a:off x="685800" y="1196975"/>
            <a:ext cx="7772400" cy="433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9" name="Line 9"/>
          <p:cNvSpPr>
            <a:spLocks noChangeShapeType="1"/>
          </p:cNvSpPr>
          <p:nvPr userDrawn="1"/>
        </p:nvSpPr>
        <p:spPr bwMode="auto">
          <a:xfrm>
            <a:off x="323850" y="981075"/>
            <a:ext cx="5543550" cy="0"/>
          </a:xfrm>
          <a:prstGeom prst="line">
            <a:avLst/>
          </a:prstGeom>
          <a:noFill/>
          <a:ln w="88900" cap="sq" cmpd="tri">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3" name="Rectangle 9"/>
          <p:cNvSpPr>
            <a:spLocks noGrp="1" noChangeArrowheads="1"/>
          </p:cNvSpPr>
          <p:nvPr>
            <p:ph type="sldNum" sz="quarter" idx="4"/>
          </p:nvPr>
        </p:nvSpPr>
        <p:spPr bwMode="auto">
          <a:xfrm>
            <a:off x="8532813" y="6597650"/>
            <a:ext cx="576262"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0" hangingPunct="0">
              <a:defRPr sz="1600" b="1">
                <a:solidFill>
                  <a:srgbClr val="FFFF00"/>
                </a:solidFill>
                <a:ea typeface="宋体" panose="02010600030101010101" pitchFamily="2" charset="-122"/>
              </a:defRPr>
            </a:lvl1pPr>
          </a:lstStyle>
          <a:p>
            <a:pPr>
              <a:defRPr/>
            </a:pPr>
            <a:fld id="{62E0F7E2-7855-49BE-8879-A64A1ED6788D}" type="slidenum">
              <a:rPr lang="zh-CN" altLang="en-US"/>
              <a:t>‹#›</a:t>
            </a:fld>
            <a:endParaRPr lang="en-US" altLang="zh-CN"/>
          </a:p>
        </p:txBody>
      </p:sp>
      <p:sp>
        <p:nvSpPr>
          <p:cNvPr id="4" name="文本框 13"/>
          <p:cNvSpPr txBox="1">
            <a:spLocks noChangeArrowheads="1"/>
          </p:cNvSpPr>
          <p:nvPr userDrawn="1">
            <p:custDataLst>
              <p:tags r:id="rId18"/>
            </p:custDataLst>
          </p:nvPr>
        </p:nvSpPr>
        <p:spPr bwMode="auto">
          <a:xfrm>
            <a:off x="6443980" y="-27305"/>
            <a:ext cx="2700020" cy="271780"/>
          </a:xfrm>
          <a:prstGeom prst="rect">
            <a:avLst/>
          </a:prstGeom>
          <a:solidFill>
            <a:srgbClr val="FFC000"/>
          </a:solidFill>
          <a:ln>
            <a:noFill/>
          </a:ln>
        </p:spPr>
        <p:txBody>
          <a:bodyPr wrap="square">
            <a:no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defRPr/>
            </a:pPr>
            <a:r>
              <a:rPr lang="zh-CN" altLang="en-US" sz="1600" b="1" dirty="0">
                <a:solidFill>
                  <a:srgbClr val="FF0000"/>
                </a:solidFill>
              </a:rPr>
              <a:t>电子技术基础课程</a:t>
            </a:r>
            <a:endParaRPr lang="zh-CN" sz="1600" b="1" dirty="0">
              <a:solidFill>
                <a:srgbClr val="FF0000"/>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dt="0"/>
  <p:txStyles>
    <p:titleStyle>
      <a:lvl1pPr algn="l" rtl="0" eaLnBrk="0" fontAlgn="base" hangingPunct="0">
        <a:spcBef>
          <a:spcPct val="0"/>
        </a:spcBef>
        <a:spcAft>
          <a:spcPct val="0"/>
        </a:spcAft>
        <a:defRPr sz="3600">
          <a:solidFill>
            <a:srgbClr val="FF0000"/>
          </a:solidFill>
          <a:latin typeface="+mj-lt"/>
          <a:ea typeface="黑体" panose="02010609060101010101" pitchFamily="49" charset="-122"/>
          <a:cs typeface="+mj-cs"/>
        </a:defRPr>
      </a:lvl1pPr>
      <a:lvl2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2pPr>
      <a:lvl3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3pPr>
      <a:lvl4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4pPr>
      <a:lvl5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5pPr>
      <a:lvl6pPr marL="4572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Font typeface="Wingdings" panose="05000000000000000000" pitchFamily="2" charset="2"/>
        <a:buChar char="n"/>
        <a:defRPr sz="2800">
          <a:solidFill>
            <a:schemeClr val="tx1"/>
          </a:solidFill>
          <a:latin typeface="+mn-lt"/>
          <a:ea typeface="黑体" panose="02010609060101010101" pitchFamily="49" charset="-122"/>
          <a:cs typeface="+mn-cs"/>
        </a:defRPr>
      </a:lvl1pPr>
      <a:lvl2pPr marL="742950" indent="-285750" algn="l" rtl="0" eaLnBrk="0" fontAlgn="base" hangingPunct="0">
        <a:spcBef>
          <a:spcPct val="20000"/>
        </a:spcBef>
        <a:spcAft>
          <a:spcPct val="0"/>
        </a:spcAft>
        <a:buFont typeface="Wingdings" panose="05000000000000000000" pitchFamily="2" charset="2"/>
        <a:buChar char="Ø"/>
        <a:defRPr sz="2400">
          <a:solidFill>
            <a:schemeClr val="tx1"/>
          </a:solidFill>
          <a:latin typeface="+mn-lt"/>
          <a:ea typeface="黑体" panose="02010609060101010101"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黑体" panose="02010609060101010101" pitchFamily="49" charset="-122"/>
        </a:defRPr>
      </a:lvl3pPr>
      <a:lvl4pPr marL="1600200" indent="-228600" algn="l" rtl="0" eaLnBrk="0" fontAlgn="base" hangingPunct="0">
        <a:spcBef>
          <a:spcPct val="20000"/>
        </a:spcBef>
        <a:spcAft>
          <a:spcPct val="0"/>
        </a:spcAft>
        <a:buChar char="–"/>
        <a:defRPr sz="2400">
          <a:solidFill>
            <a:schemeClr val="tx1"/>
          </a:solidFill>
          <a:latin typeface="+mn-lt"/>
          <a:ea typeface="黑体" panose="02010609060101010101" pitchFamily="49" charset="-122"/>
        </a:defRPr>
      </a:lvl4pPr>
      <a:lvl5pPr marL="2057400" indent="-228600" algn="l" rtl="0" eaLnBrk="0" fontAlgn="base" hangingPunct="0">
        <a:spcBef>
          <a:spcPct val="20000"/>
        </a:spcBef>
        <a:spcAft>
          <a:spcPct val="0"/>
        </a:spcAft>
        <a:buChar char="»"/>
        <a:defRPr sz="2400">
          <a:solidFill>
            <a:schemeClr val="tx1"/>
          </a:solidFill>
          <a:latin typeface="+mn-lt"/>
          <a:ea typeface="黑体" panose="02010609060101010101" pitchFamily="49"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oleObject" Target="../embeddings/oleObject10.bin"/><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oleObject" Target="../embeddings/oleObject11.bin"/><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oleObject" Target="../embeddings/oleObject12.bin"/><Relationship Id="rId1" Type="http://schemas.openxmlformats.org/officeDocument/2006/relationships/slideLayout" Target="../slideLayouts/slideLayout8.xml"/><Relationship Id="rId5" Type="http://schemas.openxmlformats.org/officeDocument/2006/relationships/image" Target="../media/image19.emf"/><Relationship Id="rId4" Type="http://schemas.openxmlformats.org/officeDocument/2006/relationships/oleObject" Target="../embeddings/oleObject13.bin"/></Relationships>
</file>

<file path=ppt/slides/_rels/slide1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oleObject" Target="../embeddings/oleObject14.bin"/><Relationship Id="rId1" Type="http://schemas.openxmlformats.org/officeDocument/2006/relationships/slideLayout" Target="../slideLayouts/slideLayout8.xml"/><Relationship Id="rId5" Type="http://schemas.openxmlformats.org/officeDocument/2006/relationships/image" Target="../media/image21.emf"/><Relationship Id="rId4" Type="http://schemas.openxmlformats.org/officeDocument/2006/relationships/oleObject" Target="../embeddings/oleObject15.bin"/></Relationships>
</file>

<file path=ppt/slides/_rels/slide15.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tags" Target="../tags/tag45.xml"/><Relationship Id="rId18" Type="http://schemas.openxmlformats.org/officeDocument/2006/relationships/slideLayout" Target="../slideLayouts/slideLayout8.xml"/><Relationship Id="rId3" Type="http://schemas.openxmlformats.org/officeDocument/2006/relationships/tags" Target="../tags/tag35.xml"/><Relationship Id="rId21" Type="http://schemas.openxmlformats.org/officeDocument/2006/relationships/image" Target="../media/image6.png"/><Relationship Id="rId7" Type="http://schemas.openxmlformats.org/officeDocument/2006/relationships/tags" Target="../tags/tag39.xml"/><Relationship Id="rId12" Type="http://schemas.openxmlformats.org/officeDocument/2006/relationships/tags" Target="../tags/tag44.xml"/><Relationship Id="rId17" Type="http://schemas.openxmlformats.org/officeDocument/2006/relationships/tags" Target="../tags/tag49.xml"/><Relationship Id="rId2" Type="http://schemas.openxmlformats.org/officeDocument/2006/relationships/tags" Target="../tags/tag34.xml"/><Relationship Id="rId16" Type="http://schemas.openxmlformats.org/officeDocument/2006/relationships/tags" Target="../tags/tag48.xml"/><Relationship Id="rId20" Type="http://schemas.openxmlformats.org/officeDocument/2006/relationships/image" Target="../media/image17.emf"/><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tags" Target="../tags/tag43.xml"/><Relationship Id="rId5" Type="http://schemas.openxmlformats.org/officeDocument/2006/relationships/tags" Target="../tags/tag37.xml"/><Relationship Id="rId15" Type="http://schemas.openxmlformats.org/officeDocument/2006/relationships/tags" Target="../tags/tag47.xml"/><Relationship Id="rId10" Type="http://schemas.openxmlformats.org/officeDocument/2006/relationships/tags" Target="../tags/tag42.xml"/><Relationship Id="rId19" Type="http://schemas.openxmlformats.org/officeDocument/2006/relationships/oleObject" Target="../embeddings/oleObject16.bin"/><Relationship Id="rId4" Type="http://schemas.openxmlformats.org/officeDocument/2006/relationships/tags" Target="../tags/tag36.xml"/><Relationship Id="rId9" Type="http://schemas.openxmlformats.org/officeDocument/2006/relationships/tags" Target="../tags/tag41.xml"/><Relationship Id="rId14" Type="http://schemas.openxmlformats.org/officeDocument/2006/relationships/tags" Target="../tags/tag46.xml"/></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20.bin"/><Relationship Id="rId13" Type="http://schemas.openxmlformats.org/officeDocument/2006/relationships/image" Target="../media/image27.wmf"/><Relationship Id="rId3" Type="http://schemas.openxmlformats.org/officeDocument/2006/relationships/image" Target="../media/image22.wmf"/><Relationship Id="rId7" Type="http://schemas.openxmlformats.org/officeDocument/2006/relationships/image" Target="../media/image24.wmf"/><Relationship Id="rId12" Type="http://schemas.openxmlformats.org/officeDocument/2006/relationships/oleObject" Target="../embeddings/oleObject22.bin"/><Relationship Id="rId2" Type="http://schemas.openxmlformats.org/officeDocument/2006/relationships/oleObject" Target="../embeddings/oleObject17.bin"/><Relationship Id="rId1" Type="http://schemas.openxmlformats.org/officeDocument/2006/relationships/slideLayout" Target="../slideLayouts/slideLayout7.xml"/><Relationship Id="rId6" Type="http://schemas.openxmlformats.org/officeDocument/2006/relationships/oleObject" Target="../embeddings/oleObject19.bin"/><Relationship Id="rId11" Type="http://schemas.openxmlformats.org/officeDocument/2006/relationships/image" Target="../media/image26.wmf"/><Relationship Id="rId5" Type="http://schemas.openxmlformats.org/officeDocument/2006/relationships/image" Target="../media/image23.wmf"/><Relationship Id="rId15" Type="http://schemas.openxmlformats.org/officeDocument/2006/relationships/image" Target="../media/image28.wmf"/><Relationship Id="rId10" Type="http://schemas.openxmlformats.org/officeDocument/2006/relationships/oleObject" Target="../embeddings/oleObject21.bin"/><Relationship Id="rId4" Type="http://schemas.openxmlformats.org/officeDocument/2006/relationships/oleObject" Target="../embeddings/oleObject18.bin"/><Relationship Id="rId9" Type="http://schemas.openxmlformats.org/officeDocument/2006/relationships/image" Target="../media/image25.wmf"/><Relationship Id="rId14" Type="http://schemas.openxmlformats.org/officeDocument/2006/relationships/oleObject" Target="../embeddings/oleObject23.bin"/></Relationships>
</file>

<file path=ppt/slides/_rels/slide17.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4.png"/><Relationship Id="rId5" Type="http://schemas.openxmlformats.org/officeDocument/2006/relationships/slideLayout" Target="../slideLayouts/slideLayout7.xml"/><Relationship Id="rId4" Type="http://schemas.openxmlformats.org/officeDocument/2006/relationships/tags" Target="../tags/tag53.xml"/></Relationships>
</file>

<file path=ppt/slides/_rels/slide18.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oleObject" Target="../embeddings/oleObject24.bin"/><Relationship Id="rId1" Type="http://schemas.openxmlformats.org/officeDocument/2006/relationships/slideLayout" Target="../slideLayouts/slideLayout3.xml"/><Relationship Id="rId5" Type="http://schemas.openxmlformats.org/officeDocument/2006/relationships/image" Target="../media/image30.emf"/><Relationship Id="rId4" Type="http://schemas.openxmlformats.org/officeDocument/2006/relationships/oleObject" Target="../embeddings/oleObject25.bin"/></Relationships>
</file>

<file path=ppt/slides/_rels/slide19.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oleObject" Target="../embeddings/oleObject26.bin"/><Relationship Id="rId1" Type="http://schemas.openxmlformats.org/officeDocument/2006/relationships/slideLayout" Target="../slideLayouts/slideLayout7.xml"/><Relationship Id="rId5" Type="http://schemas.openxmlformats.org/officeDocument/2006/relationships/image" Target="../media/image32.wmf"/><Relationship Id="rId4" Type="http://schemas.openxmlformats.org/officeDocument/2006/relationships/oleObject" Target="../embeddings/oleObject27.bin"/></Relationships>
</file>

<file path=ppt/slides/_rels/slide2.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slide" Target="slide5.xml"/><Relationship Id="rId1" Type="http://schemas.openxmlformats.org/officeDocument/2006/relationships/slideLayout" Target="../slideLayouts/slideLayout3.xml"/><Relationship Id="rId4" Type="http://schemas.openxmlformats.org/officeDocument/2006/relationships/slide" Target="slide1.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31.bin"/><Relationship Id="rId13" Type="http://schemas.openxmlformats.org/officeDocument/2006/relationships/image" Target="../media/image38.wmf"/><Relationship Id="rId3" Type="http://schemas.openxmlformats.org/officeDocument/2006/relationships/image" Target="../media/image33.emf"/><Relationship Id="rId7" Type="http://schemas.openxmlformats.org/officeDocument/2006/relationships/image" Target="../media/image35.wmf"/><Relationship Id="rId12" Type="http://schemas.openxmlformats.org/officeDocument/2006/relationships/oleObject" Target="../embeddings/oleObject33.bin"/><Relationship Id="rId2" Type="http://schemas.openxmlformats.org/officeDocument/2006/relationships/oleObject" Target="../embeddings/oleObject28.bin"/><Relationship Id="rId1" Type="http://schemas.openxmlformats.org/officeDocument/2006/relationships/slideLayout" Target="../slideLayouts/slideLayout3.xml"/><Relationship Id="rId6" Type="http://schemas.openxmlformats.org/officeDocument/2006/relationships/oleObject" Target="../embeddings/oleObject30.bin"/><Relationship Id="rId11" Type="http://schemas.openxmlformats.org/officeDocument/2006/relationships/image" Target="../media/image37.wmf"/><Relationship Id="rId5" Type="http://schemas.openxmlformats.org/officeDocument/2006/relationships/image" Target="../media/image34.wmf"/><Relationship Id="rId15" Type="http://schemas.openxmlformats.org/officeDocument/2006/relationships/image" Target="../media/image39.wmf"/><Relationship Id="rId10" Type="http://schemas.openxmlformats.org/officeDocument/2006/relationships/oleObject" Target="../embeddings/oleObject32.bin"/><Relationship Id="rId4" Type="http://schemas.openxmlformats.org/officeDocument/2006/relationships/oleObject" Target="../embeddings/oleObject29.bin"/><Relationship Id="rId9" Type="http://schemas.openxmlformats.org/officeDocument/2006/relationships/image" Target="../media/image36.wmf"/><Relationship Id="rId14" Type="http://schemas.openxmlformats.org/officeDocument/2006/relationships/oleObject" Target="../embeddings/oleObject34.bin"/></Relationships>
</file>

<file path=ppt/slides/_rels/slide21.xml.rels><?xml version="1.0" encoding="UTF-8" standalone="yes"?>
<Relationships xmlns="http://schemas.openxmlformats.org/package/2006/relationships"><Relationship Id="rId8" Type="http://schemas.openxmlformats.org/officeDocument/2006/relationships/image" Target="../media/image43.wmf"/><Relationship Id="rId13" Type="http://schemas.openxmlformats.org/officeDocument/2006/relationships/oleObject" Target="../embeddings/oleObject40.bin"/><Relationship Id="rId18" Type="http://schemas.openxmlformats.org/officeDocument/2006/relationships/image" Target="../media/image48.wmf"/><Relationship Id="rId3" Type="http://schemas.openxmlformats.org/officeDocument/2006/relationships/image" Target="../media/image40.wmf"/><Relationship Id="rId21" Type="http://schemas.openxmlformats.org/officeDocument/2006/relationships/oleObject" Target="../embeddings/oleObject44.bin"/><Relationship Id="rId7" Type="http://schemas.openxmlformats.org/officeDocument/2006/relationships/oleObject" Target="../embeddings/oleObject37.bin"/><Relationship Id="rId12" Type="http://schemas.openxmlformats.org/officeDocument/2006/relationships/image" Target="../media/image45.wmf"/><Relationship Id="rId17" Type="http://schemas.openxmlformats.org/officeDocument/2006/relationships/oleObject" Target="../embeddings/oleObject42.bin"/><Relationship Id="rId2" Type="http://schemas.openxmlformats.org/officeDocument/2006/relationships/oleObject" Target="../embeddings/oleObject35.bin"/><Relationship Id="rId16" Type="http://schemas.openxmlformats.org/officeDocument/2006/relationships/image" Target="../media/image47.wmf"/><Relationship Id="rId20" Type="http://schemas.openxmlformats.org/officeDocument/2006/relationships/image" Target="../media/image49.wmf"/><Relationship Id="rId1" Type="http://schemas.openxmlformats.org/officeDocument/2006/relationships/slideLayout" Target="../slideLayouts/slideLayout8.xml"/><Relationship Id="rId6" Type="http://schemas.openxmlformats.org/officeDocument/2006/relationships/image" Target="../media/image42.wmf"/><Relationship Id="rId11" Type="http://schemas.openxmlformats.org/officeDocument/2006/relationships/oleObject" Target="../embeddings/oleObject39.bin"/><Relationship Id="rId5" Type="http://schemas.openxmlformats.org/officeDocument/2006/relationships/oleObject" Target="../embeddings/oleObject36.bin"/><Relationship Id="rId15" Type="http://schemas.openxmlformats.org/officeDocument/2006/relationships/oleObject" Target="../embeddings/oleObject41.bin"/><Relationship Id="rId10" Type="http://schemas.openxmlformats.org/officeDocument/2006/relationships/image" Target="../media/image44.wmf"/><Relationship Id="rId19" Type="http://schemas.openxmlformats.org/officeDocument/2006/relationships/oleObject" Target="../embeddings/oleObject43.bin"/><Relationship Id="rId4" Type="http://schemas.openxmlformats.org/officeDocument/2006/relationships/image" Target="../media/image41.png"/><Relationship Id="rId9" Type="http://schemas.openxmlformats.org/officeDocument/2006/relationships/oleObject" Target="../embeddings/oleObject38.bin"/><Relationship Id="rId14" Type="http://schemas.openxmlformats.org/officeDocument/2006/relationships/image" Target="../media/image46.wmf"/><Relationship Id="rId22" Type="http://schemas.openxmlformats.org/officeDocument/2006/relationships/image" Target="../media/image50.wmf"/></Relationships>
</file>

<file path=ppt/slides/_rels/slide22.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oleObject" Target="../embeddings/oleObject45.bin"/><Relationship Id="rId1" Type="http://schemas.openxmlformats.org/officeDocument/2006/relationships/slideLayout" Target="../slideLayouts/slideLayout3.xml"/><Relationship Id="rId5" Type="http://schemas.openxmlformats.org/officeDocument/2006/relationships/image" Target="../media/image52.wmf"/><Relationship Id="rId4" Type="http://schemas.openxmlformats.org/officeDocument/2006/relationships/oleObject" Target="../embeddings/oleObject46.bin"/></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50.bin"/><Relationship Id="rId13" Type="http://schemas.openxmlformats.org/officeDocument/2006/relationships/image" Target="../media/image58.wmf"/><Relationship Id="rId3" Type="http://schemas.openxmlformats.org/officeDocument/2006/relationships/image" Target="../media/image53.wmf"/><Relationship Id="rId7" Type="http://schemas.openxmlformats.org/officeDocument/2006/relationships/image" Target="../media/image55.wmf"/><Relationship Id="rId12" Type="http://schemas.openxmlformats.org/officeDocument/2006/relationships/oleObject" Target="../embeddings/oleObject52.bin"/><Relationship Id="rId2" Type="http://schemas.openxmlformats.org/officeDocument/2006/relationships/oleObject" Target="../embeddings/oleObject47.bin"/><Relationship Id="rId1" Type="http://schemas.openxmlformats.org/officeDocument/2006/relationships/slideLayout" Target="../slideLayouts/slideLayout8.xml"/><Relationship Id="rId6" Type="http://schemas.openxmlformats.org/officeDocument/2006/relationships/oleObject" Target="../embeddings/oleObject49.bin"/><Relationship Id="rId11" Type="http://schemas.openxmlformats.org/officeDocument/2006/relationships/image" Target="../media/image57.wmf"/><Relationship Id="rId5" Type="http://schemas.openxmlformats.org/officeDocument/2006/relationships/image" Target="../media/image54.wmf"/><Relationship Id="rId15" Type="http://schemas.openxmlformats.org/officeDocument/2006/relationships/image" Target="../media/image59.wmf"/><Relationship Id="rId10" Type="http://schemas.openxmlformats.org/officeDocument/2006/relationships/oleObject" Target="../embeddings/oleObject51.bin"/><Relationship Id="rId4" Type="http://schemas.openxmlformats.org/officeDocument/2006/relationships/oleObject" Target="../embeddings/oleObject48.bin"/><Relationship Id="rId9" Type="http://schemas.openxmlformats.org/officeDocument/2006/relationships/image" Target="../media/image56.wmf"/><Relationship Id="rId14" Type="http://schemas.openxmlformats.org/officeDocument/2006/relationships/oleObject" Target="../embeddings/oleObject53.bin"/></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57.bin"/><Relationship Id="rId3" Type="http://schemas.openxmlformats.org/officeDocument/2006/relationships/image" Target="../media/image60.wmf"/><Relationship Id="rId7" Type="http://schemas.openxmlformats.org/officeDocument/2006/relationships/image" Target="../media/image53.wmf"/><Relationship Id="rId2" Type="http://schemas.openxmlformats.org/officeDocument/2006/relationships/oleObject" Target="../embeddings/oleObject54.bin"/><Relationship Id="rId1" Type="http://schemas.openxmlformats.org/officeDocument/2006/relationships/slideLayout" Target="../slideLayouts/slideLayout3.xml"/><Relationship Id="rId6" Type="http://schemas.openxmlformats.org/officeDocument/2006/relationships/oleObject" Target="../embeddings/oleObject56.bin"/><Relationship Id="rId11" Type="http://schemas.openxmlformats.org/officeDocument/2006/relationships/image" Target="../media/image62.emf"/><Relationship Id="rId5" Type="http://schemas.openxmlformats.org/officeDocument/2006/relationships/image" Target="../media/image61.wmf"/><Relationship Id="rId10" Type="http://schemas.openxmlformats.org/officeDocument/2006/relationships/oleObject" Target="../embeddings/oleObject58.bin"/><Relationship Id="rId4" Type="http://schemas.openxmlformats.org/officeDocument/2006/relationships/oleObject" Target="../embeddings/oleObject55.bin"/><Relationship Id="rId9" Type="http://schemas.openxmlformats.org/officeDocument/2006/relationships/image" Target="../media/image55.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3.xml"/><Relationship Id="rId1" Type="http://schemas.openxmlformats.org/officeDocument/2006/relationships/tags" Target="../tags/tag19.xml"/></Relationships>
</file>

<file path=ppt/slides/_rels/slide5.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tags" Target="../tags/tag32.xml"/><Relationship Id="rId3" Type="http://schemas.openxmlformats.org/officeDocument/2006/relationships/tags" Target="../tags/tag22.xml"/><Relationship Id="rId7" Type="http://schemas.openxmlformats.org/officeDocument/2006/relationships/tags" Target="../tags/tag26.xml"/><Relationship Id="rId12" Type="http://schemas.openxmlformats.org/officeDocument/2006/relationships/tags" Target="../tags/tag31.xml"/><Relationship Id="rId17" Type="http://schemas.openxmlformats.org/officeDocument/2006/relationships/image" Target="../media/image6.png"/><Relationship Id="rId2" Type="http://schemas.openxmlformats.org/officeDocument/2006/relationships/tags" Target="../tags/tag21.xml"/><Relationship Id="rId16" Type="http://schemas.openxmlformats.org/officeDocument/2006/relationships/image" Target="../media/image5.emf"/><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tags" Target="../tags/tag30.xml"/><Relationship Id="rId5" Type="http://schemas.openxmlformats.org/officeDocument/2006/relationships/tags" Target="../tags/tag24.xml"/><Relationship Id="rId15" Type="http://schemas.openxmlformats.org/officeDocument/2006/relationships/oleObject" Target="../embeddings/oleObject1.bin"/><Relationship Id="rId10" Type="http://schemas.openxmlformats.org/officeDocument/2006/relationships/tags" Target="../tags/tag29.xml"/><Relationship Id="rId4" Type="http://schemas.openxmlformats.org/officeDocument/2006/relationships/tags" Target="../tags/tag23.xml"/><Relationship Id="rId9" Type="http://schemas.openxmlformats.org/officeDocument/2006/relationships/tags" Target="../tags/tag28.xml"/><Relationship Id="rId14"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7.wmf"/><Relationship Id="rId7" Type="http://schemas.openxmlformats.org/officeDocument/2006/relationships/image" Target="../media/image5.emf"/><Relationship Id="rId2" Type="http://schemas.openxmlformats.org/officeDocument/2006/relationships/oleObject" Target="../embeddings/oleObject2.bin"/><Relationship Id="rId1" Type="http://schemas.openxmlformats.org/officeDocument/2006/relationships/slideLayout" Target="../slideLayouts/slideLayout3.xml"/><Relationship Id="rId6" Type="http://schemas.openxmlformats.org/officeDocument/2006/relationships/oleObject" Target="../embeddings/oleObject4.bin"/><Relationship Id="rId5" Type="http://schemas.openxmlformats.org/officeDocument/2006/relationships/image" Target="../media/image8.wmf"/><Relationship Id="rId4" Type="http://schemas.openxmlformats.org/officeDocument/2006/relationships/oleObject" Target="../embeddings/oleObject3.bin"/></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oleObject" Target="../embeddings/oleObject5.bin"/><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11.emf"/><Relationship Id="rId7" Type="http://schemas.openxmlformats.org/officeDocument/2006/relationships/image" Target="../media/image13.wmf"/><Relationship Id="rId2" Type="http://schemas.openxmlformats.org/officeDocument/2006/relationships/oleObject" Target="../embeddings/oleObject6.bin"/><Relationship Id="rId1" Type="http://schemas.openxmlformats.org/officeDocument/2006/relationships/slideLayout" Target="../slideLayouts/slideLayout8.xml"/><Relationship Id="rId6" Type="http://schemas.openxmlformats.org/officeDocument/2006/relationships/oleObject" Target="../embeddings/oleObject8.bin"/><Relationship Id="rId5" Type="http://schemas.openxmlformats.org/officeDocument/2006/relationships/image" Target="../media/image12.wmf"/><Relationship Id="rId4" Type="http://schemas.openxmlformats.org/officeDocument/2006/relationships/oleObject" Target="../embeddings/oleObject7.bin"/><Relationship Id="rId9" Type="http://schemas.openxmlformats.org/officeDocument/2006/relationships/image" Target="../media/image14.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p:cNvSpPr>
            <a:spLocks noGrp="1" noChangeArrowheads="1"/>
          </p:cNvSpPr>
          <p:nvPr>
            <p:ph type="ctrTitle"/>
          </p:nvPr>
        </p:nvSpPr>
        <p:spPr>
          <a:xfrm>
            <a:off x="685800" y="1844675"/>
            <a:ext cx="7772400" cy="966788"/>
          </a:xfrm>
        </p:spPr>
        <p:txBody>
          <a:bodyPr/>
          <a:lstStyle/>
          <a:p>
            <a:pPr algn="ctr"/>
            <a:r>
              <a:rPr lang="zh-CN" altLang="en-US"/>
              <a:t>第</a:t>
            </a:r>
            <a:r>
              <a:rPr lang="en-US" altLang="zh-CN"/>
              <a:t>3</a:t>
            </a:r>
            <a:r>
              <a:rPr lang="zh-CN" altLang="en-US"/>
              <a:t>章  正弦稳态电路的分析 </a:t>
            </a: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F888156D-53F2-4F4C-8BEF-ABAA491AFED9}" type="slidenum">
              <a:rPr lang="zh-CN" altLang="en-US"/>
              <a:t>9</a:t>
            </a:fld>
            <a:endParaRPr lang="en-US" altLang="zh-CN"/>
          </a:p>
        </p:txBody>
      </p:sp>
      <p:pic>
        <p:nvPicPr>
          <p:cNvPr id="3" name="图片 2"/>
          <p:cNvPicPr>
            <a:picLocks noChangeAspect="1"/>
          </p:cNvPicPr>
          <p:nvPr/>
        </p:nvPicPr>
        <p:blipFill>
          <a:blip r:embed="rId2"/>
          <a:srcRect l="10588" t="4444" r="11931" b="3846"/>
          <a:stretch>
            <a:fillRect/>
          </a:stretch>
        </p:blipFill>
        <p:spPr>
          <a:xfrm>
            <a:off x="-108585" y="1052830"/>
            <a:ext cx="9366250" cy="512318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6ACD2241-290A-4A8B-A1F7-46E54C137C7C}" type="slidenum">
              <a:rPr lang="zh-CN" altLang="en-US" sz="1600" smtClean="0">
                <a:solidFill>
                  <a:srgbClr val="FFFF00"/>
                </a:solidFill>
                <a:ea typeface="宋体" panose="02010600030101010101" pitchFamily="2" charset="-122"/>
              </a:rPr>
              <a:t>10</a:t>
            </a:fld>
            <a:endParaRPr lang="en-US" altLang="zh-CN" sz="1600">
              <a:solidFill>
                <a:srgbClr val="FFFF00"/>
              </a:solidFill>
              <a:ea typeface="宋体" panose="02010600030101010101" pitchFamily="2" charset="-122"/>
            </a:endParaRPr>
          </a:p>
        </p:txBody>
      </p:sp>
      <p:sp>
        <p:nvSpPr>
          <p:cNvPr id="12291" name="Text Box 2"/>
          <p:cNvSpPr txBox="1">
            <a:spLocks noChangeArrowheads="1"/>
          </p:cNvSpPr>
          <p:nvPr/>
        </p:nvSpPr>
        <p:spPr bwMode="auto">
          <a:xfrm>
            <a:off x="1431925" y="1919288"/>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kumimoji="1" lang="zh-CN" altLang="en-US" sz="1800">
              <a:ea typeface="宋体" panose="02010600030101010101" pitchFamily="2" charset="-122"/>
            </a:endParaRPr>
          </a:p>
        </p:txBody>
      </p:sp>
      <p:sp>
        <p:nvSpPr>
          <p:cNvPr id="12292" name="Text Box 3"/>
          <p:cNvSpPr txBox="1">
            <a:spLocks noChangeArrowheads="1"/>
          </p:cNvSpPr>
          <p:nvPr/>
        </p:nvSpPr>
        <p:spPr bwMode="auto">
          <a:xfrm>
            <a:off x="1889125" y="2147888"/>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kumimoji="1" lang="zh-CN" altLang="en-US" sz="1800">
              <a:ea typeface="宋体" panose="02010600030101010101" pitchFamily="2" charset="-122"/>
            </a:endParaRPr>
          </a:p>
        </p:txBody>
      </p:sp>
      <p:sp>
        <p:nvSpPr>
          <p:cNvPr id="12293" name="Text Box 4"/>
          <p:cNvSpPr txBox="1">
            <a:spLocks noChangeArrowheads="1"/>
          </p:cNvSpPr>
          <p:nvPr/>
        </p:nvSpPr>
        <p:spPr bwMode="auto">
          <a:xfrm>
            <a:off x="1279525" y="3367088"/>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kumimoji="1" lang="zh-CN" altLang="en-US" sz="1800">
              <a:ea typeface="宋体" panose="02010600030101010101" pitchFamily="2" charset="-122"/>
            </a:endParaRPr>
          </a:p>
        </p:txBody>
      </p:sp>
      <p:sp>
        <p:nvSpPr>
          <p:cNvPr id="12294" name="Text Box 5"/>
          <p:cNvSpPr txBox="1">
            <a:spLocks noChangeArrowheads="1"/>
          </p:cNvSpPr>
          <p:nvPr/>
        </p:nvSpPr>
        <p:spPr bwMode="auto">
          <a:xfrm>
            <a:off x="1736725" y="3976688"/>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kumimoji="1" lang="zh-CN" altLang="en-US" sz="1800">
              <a:ea typeface="宋体" panose="02010600030101010101" pitchFamily="2" charset="-122"/>
            </a:endParaRPr>
          </a:p>
        </p:txBody>
      </p:sp>
      <p:sp>
        <p:nvSpPr>
          <p:cNvPr id="12295" name="Text Box 6"/>
          <p:cNvSpPr txBox="1">
            <a:spLocks noChangeArrowheads="1"/>
          </p:cNvSpPr>
          <p:nvPr/>
        </p:nvSpPr>
        <p:spPr bwMode="auto">
          <a:xfrm>
            <a:off x="1660525" y="5272088"/>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kumimoji="1" lang="zh-CN" altLang="en-US" sz="1800">
              <a:ea typeface="宋体" panose="02010600030101010101" pitchFamily="2" charset="-122"/>
            </a:endParaRPr>
          </a:p>
        </p:txBody>
      </p:sp>
      <p:sp>
        <p:nvSpPr>
          <p:cNvPr id="12296" name="Text Box 7"/>
          <p:cNvSpPr txBox="1">
            <a:spLocks noChangeArrowheads="1"/>
          </p:cNvSpPr>
          <p:nvPr/>
        </p:nvSpPr>
        <p:spPr bwMode="auto">
          <a:xfrm>
            <a:off x="4876800" y="6491288"/>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kumimoji="1" lang="zh-CN" altLang="en-US" sz="1800">
              <a:ea typeface="宋体" panose="02010600030101010101" pitchFamily="2" charset="-122"/>
            </a:endParaRPr>
          </a:p>
        </p:txBody>
      </p:sp>
      <p:sp>
        <p:nvSpPr>
          <p:cNvPr id="12297" name="Text Box 8"/>
          <p:cNvSpPr txBox="1">
            <a:spLocks noChangeArrowheads="1"/>
          </p:cNvSpPr>
          <p:nvPr/>
        </p:nvSpPr>
        <p:spPr bwMode="auto">
          <a:xfrm>
            <a:off x="914400" y="3810000"/>
            <a:ext cx="7543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kumimoji="1" lang="zh-CN" altLang="en-US">
                <a:ea typeface="宋体" panose="02010600030101010101" pitchFamily="2" charset="-122"/>
              </a:rPr>
              <a:t>       </a:t>
            </a:r>
            <a:endParaRPr kumimoji="1" lang="zh-CN" altLang="en-US" b="1">
              <a:ea typeface="宋体" panose="02010600030101010101" pitchFamily="2" charset="-122"/>
            </a:endParaRPr>
          </a:p>
        </p:txBody>
      </p:sp>
      <p:sp>
        <p:nvSpPr>
          <p:cNvPr id="557065" name="Rectangle 9"/>
          <p:cNvSpPr>
            <a:spLocks noGrp="1" noChangeArrowheads="1"/>
          </p:cNvSpPr>
          <p:nvPr>
            <p:ph type="body" idx="1"/>
          </p:nvPr>
        </p:nvSpPr>
        <p:spPr>
          <a:xfrm>
            <a:off x="685800" y="1196975"/>
            <a:ext cx="7847013" cy="4537075"/>
          </a:xfrm>
        </p:spPr>
        <p:txBody>
          <a:bodyPr/>
          <a:lstStyle/>
          <a:p>
            <a:pPr>
              <a:lnSpc>
                <a:spcPct val="110000"/>
              </a:lnSpc>
            </a:pPr>
            <a:r>
              <a:rPr lang="zh-CN" altLang="en-US" dirty="0">
                <a:solidFill>
                  <a:srgbClr val="CC0000"/>
                </a:solidFill>
              </a:rPr>
              <a:t>初相位</a:t>
            </a:r>
            <a:endParaRPr lang="zh-CN" altLang="en-US" dirty="0"/>
          </a:p>
          <a:p>
            <a:pPr lvl="1">
              <a:lnSpc>
                <a:spcPct val="110000"/>
              </a:lnSpc>
            </a:pPr>
            <a:r>
              <a:rPr lang="zh-CN" altLang="en-US" dirty="0"/>
              <a:t>表示正弦量初始值</a:t>
            </a:r>
            <a:r>
              <a:rPr lang="en-US" altLang="zh-CN" dirty="0">
                <a:solidFill>
                  <a:srgbClr val="FF5050"/>
                </a:solidFill>
              </a:rPr>
              <a:t> </a:t>
            </a:r>
            <a:r>
              <a:rPr lang="zh-CN" altLang="en-US" dirty="0"/>
              <a:t>：表示正弦量在</a:t>
            </a:r>
            <a:r>
              <a:rPr lang="en-US" altLang="zh-CN" i="1" dirty="0"/>
              <a:t>t</a:t>
            </a:r>
            <a:r>
              <a:rPr lang="en-US" altLang="zh-CN" dirty="0"/>
              <a:t>=0</a:t>
            </a:r>
            <a:r>
              <a:rPr lang="zh-CN" altLang="en-US" dirty="0"/>
              <a:t>时刻的相角。</a:t>
            </a:r>
          </a:p>
          <a:p>
            <a:pPr lvl="1">
              <a:lnSpc>
                <a:spcPct val="110000"/>
              </a:lnSpc>
            </a:pPr>
            <a:r>
              <a:rPr lang="zh-CN" altLang="en-US" dirty="0"/>
              <a:t>其值与计时起点有关，一般</a:t>
            </a:r>
            <a:r>
              <a:rPr lang="zh-CN" altLang="en-US" dirty="0">
                <a:solidFill>
                  <a:srgbClr val="FF0000"/>
                </a:solidFill>
              </a:rPr>
              <a:t>用 </a:t>
            </a:r>
            <a:r>
              <a:rPr lang="en-US" altLang="zh-CN" b="1" dirty="0">
                <a:solidFill>
                  <a:srgbClr val="FF0000"/>
                </a:solidFill>
                <a:cs typeface="Times New Roman" panose="02020603050405020304" pitchFamily="18" charset="0"/>
              </a:rPr>
              <a:t>−</a:t>
            </a:r>
            <a:r>
              <a:rPr lang="en-US" altLang="zh-CN" b="1" i="1" dirty="0">
                <a:solidFill>
                  <a:srgbClr val="FF0000"/>
                </a:solidFill>
              </a:rPr>
              <a:t>π</a:t>
            </a:r>
            <a:r>
              <a:rPr lang="en-US" altLang="zh-CN" b="1" dirty="0">
                <a:solidFill>
                  <a:srgbClr val="FF0000"/>
                </a:solidFill>
              </a:rPr>
              <a:t>&lt;</a:t>
            </a:r>
            <a:r>
              <a:rPr lang="el-GR" altLang="zh-CN" b="1" i="1" dirty="0">
                <a:solidFill>
                  <a:srgbClr val="FF0000"/>
                </a:solidFill>
              </a:rPr>
              <a:t>θ</a:t>
            </a:r>
            <a:r>
              <a:rPr lang="en-US" altLang="zh-CN" b="1" i="1" dirty="0">
                <a:solidFill>
                  <a:srgbClr val="FF0000"/>
                </a:solidFill>
              </a:rPr>
              <a:t> </a:t>
            </a:r>
            <a:r>
              <a:rPr lang="en-US" altLang="zh-CN" b="1" i="1" dirty="0">
                <a:solidFill>
                  <a:srgbClr val="FF0000"/>
                </a:solidFill>
                <a:cs typeface="Times New Roman" panose="02020603050405020304" pitchFamily="18" charset="0"/>
              </a:rPr>
              <a:t>≤</a:t>
            </a:r>
            <a:r>
              <a:rPr lang="en-US" altLang="zh-CN" b="1" i="1" dirty="0">
                <a:solidFill>
                  <a:srgbClr val="FF0000"/>
                </a:solidFill>
              </a:rPr>
              <a:t>π</a:t>
            </a:r>
            <a:r>
              <a:rPr lang="zh-CN" altLang="en-US" dirty="0"/>
              <a:t>的角度来表示。</a:t>
            </a:r>
          </a:p>
          <a:p>
            <a:pPr>
              <a:lnSpc>
                <a:spcPct val="110000"/>
              </a:lnSpc>
            </a:pPr>
            <a:r>
              <a:rPr lang="zh-CN" altLang="en-US" dirty="0">
                <a:solidFill>
                  <a:srgbClr val="CC0000"/>
                </a:solidFill>
              </a:rPr>
              <a:t>相位差：</a:t>
            </a:r>
          </a:p>
          <a:p>
            <a:pPr lvl="1">
              <a:lnSpc>
                <a:spcPct val="110000"/>
              </a:lnSpc>
            </a:pPr>
            <a:r>
              <a:rPr lang="zh-CN" altLang="en-US" dirty="0"/>
              <a:t>两个同频正弦量的相位之差。</a:t>
            </a:r>
          </a:p>
          <a:p>
            <a:pPr lvl="1">
              <a:lnSpc>
                <a:spcPct val="110000"/>
              </a:lnSpc>
            </a:pPr>
            <a:r>
              <a:rPr lang="zh-CN" altLang="en-US" dirty="0"/>
              <a:t>如：</a:t>
            </a:r>
            <a:r>
              <a:rPr lang="en-US" altLang="zh-CN" b="1" i="1" dirty="0"/>
              <a:t>u</a:t>
            </a:r>
            <a:r>
              <a:rPr lang="zh-CN" altLang="en-US" b="1" dirty="0"/>
              <a:t>、</a:t>
            </a:r>
            <a:r>
              <a:rPr lang="en-US" altLang="zh-CN" b="1" i="1" dirty="0" err="1"/>
              <a:t>i</a:t>
            </a:r>
            <a:r>
              <a:rPr lang="en-US" altLang="zh-CN" i="1" dirty="0"/>
              <a:t> </a:t>
            </a:r>
            <a:r>
              <a:rPr lang="zh-CN" altLang="en-US" dirty="0"/>
              <a:t>的初相位分别为</a:t>
            </a:r>
            <a:r>
              <a:rPr lang="el-GR" altLang="zh-CN" b="1" i="1" dirty="0"/>
              <a:t>θ</a:t>
            </a:r>
            <a:r>
              <a:rPr lang="en-US" altLang="zh-CN" b="1" baseline="-25000" dirty="0"/>
              <a:t>u</a:t>
            </a:r>
            <a:r>
              <a:rPr lang="en-US" altLang="zh-CN" b="1" dirty="0"/>
              <a:t> </a:t>
            </a:r>
            <a:r>
              <a:rPr lang="zh-CN" altLang="en-US" b="1" dirty="0"/>
              <a:t>、</a:t>
            </a:r>
            <a:r>
              <a:rPr lang="el-GR" altLang="zh-CN" b="1" i="1" dirty="0"/>
              <a:t>θ</a:t>
            </a:r>
            <a:r>
              <a:rPr lang="en-US" altLang="zh-CN" b="1" baseline="-25000" dirty="0" err="1"/>
              <a:t>i</a:t>
            </a:r>
            <a:r>
              <a:rPr lang="en-US" altLang="zh-CN" dirty="0"/>
              <a:t> </a:t>
            </a:r>
            <a:r>
              <a:rPr lang="zh-CN" altLang="en-US" dirty="0"/>
              <a:t>，则 </a:t>
            </a:r>
            <a:r>
              <a:rPr lang="en-US" altLang="zh-CN" b="1" i="1" dirty="0"/>
              <a:t>u</a:t>
            </a:r>
            <a:r>
              <a:rPr lang="zh-CN" altLang="en-US" b="1" dirty="0"/>
              <a:t>、</a:t>
            </a:r>
            <a:r>
              <a:rPr lang="en-US" altLang="zh-CN" b="1" i="1" dirty="0" err="1"/>
              <a:t>i</a:t>
            </a:r>
            <a:r>
              <a:rPr lang="en-US" altLang="zh-CN" i="1" dirty="0"/>
              <a:t> </a:t>
            </a:r>
            <a:r>
              <a:rPr lang="zh-CN" altLang="en-US" dirty="0"/>
              <a:t>的相位差为</a:t>
            </a:r>
            <a:endParaRPr lang="el-GR" altLang="en-US" b="1" i="1" dirty="0"/>
          </a:p>
        </p:txBody>
      </p:sp>
      <p:sp>
        <p:nvSpPr>
          <p:cNvPr id="12299" name="Rectangle 10"/>
          <p:cNvSpPr>
            <a:spLocks noGrp="1" noChangeArrowheads="1"/>
          </p:cNvSpPr>
          <p:nvPr>
            <p:ph type="title"/>
          </p:nvPr>
        </p:nvSpPr>
        <p:spPr/>
        <p:txBody>
          <a:bodyPr/>
          <a:lstStyle/>
          <a:p>
            <a:r>
              <a:rPr lang="en-US" altLang="zh-CN"/>
              <a:t>3</a:t>
            </a:r>
            <a:r>
              <a:rPr lang="zh-CN" altLang="en-US"/>
              <a:t>、相位和相位差</a:t>
            </a:r>
          </a:p>
        </p:txBody>
      </p:sp>
      <p:graphicFrame>
        <p:nvGraphicFramePr>
          <p:cNvPr id="557067" name="Object 11"/>
          <p:cNvGraphicFramePr>
            <a:graphicFrameLocks noChangeAspect="1"/>
          </p:cNvGraphicFramePr>
          <p:nvPr/>
        </p:nvGraphicFramePr>
        <p:xfrm>
          <a:off x="2627313" y="5013325"/>
          <a:ext cx="4087812" cy="457200"/>
        </p:xfrm>
        <a:graphic>
          <a:graphicData uri="http://schemas.openxmlformats.org/presentationml/2006/ole">
            <mc:AlternateContent xmlns:mc="http://schemas.openxmlformats.org/markup-compatibility/2006">
              <mc:Choice xmlns:v="urn:schemas-microsoft-com:vml" Requires="v">
                <p:oleObj name="公式" r:id="rId2" imgW="2044700" imgH="228600" progId="Equation.3">
                  <p:embed/>
                </p:oleObj>
              </mc:Choice>
              <mc:Fallback>
                <p:oleObj name="公式" r:id="rId2" imgW="2044700" imgH="228600" progId="Equation.3">
                  <p:embed/>
                  <p:pic>
                    <p:nvPicPr>
                      <p:cNvPr id="0" name="Object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5013325"/>
                        <a:ext cx="40878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57065">
                                            <p:txEl>
                                              <p:pRg st="0" end="0"/>
                                            </p:txEl>
                                          </p:spTgt>
                                        </p:tgtEl>
                                        <p:attrNameLst>
                                          <p:attrName>style.visibility</p:attrName>
                                        </p:attrNameLst>
                                      </p:cBhvr>
                                      <p:to>
                                        <p:strVal val="visible"/>
                                      </p:to>
                                    </p:set>
                                    <p:animEffect transition="in" filter="wipe(left)">
                                      <p:cBhvr>
                                        <p:cTn id="7" dur="1000"/>
                                        <p:tgtEl>
                                          <p:spTgt spid="557065">
                                            <p:txEl>
                                              <p:pRg st="0" end="0"/>
                                            </p:txEl>
                                          </p:spTgt>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557065">
                                            <p:txEl>
                                              <p:pRg st="1" end="1"/>
                                            </p:txEl>
                                          </p:spTgt>
                                        </p:tgtEl>
                                        <p:attrNameLst>
                                          <p:attrName>style.visibility</p:attrName>
                                        </p:attrNameLst>
                                      </p:cBhvr>
                                      <p:to>
                                        <p:strVal val="visible"/>
                                      </p:to>
                                    </p:set>
                                    <p:animEffect transition="in" filter="wipe(left)">
                                      <p:cBhvr>
                                        <p:cTn id="11" dur="1000"/>
                                        <p:tgtEl>
                                          <p:spTgt spid="557065">
                                            <p:txEl>
                                              <p:pRg st="1" end="1"/>
                                            </p:txEl>
                                          </p:spTgt>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557065">
                                            <p:txEl>
                                              <p:pRg st="2" end="2"/>
                                            </p:txEl>
                                          </p:spTgt>
                                        </p:tgtEl>
                                        <p:attrNameLst>
                                          <p:attrName>style.visibility</p:attrName>
                                        </p:attrNameLst>
                                      </p:cBhvr>
                                      <p:to>
                                        <p:strVal val="visible"/>
                                      </p:to>
                                    </p:set>
                                    <p:animEffect transition="in" filter="wipe(left)">
                                      <p:cBhvr>
                                        <p:cTn id="15" dur="1000"/>
                                        <p:tgtEl>
                                          <p:spTgt spid="55706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57065">
                                            <p:txEl>
                                              <p:pRg st="3" end="3"/>
                                            </p:txEl>
                                          </p:spTgt>
                                        </p:tgtEl>
                                        <p:attrNameLst>
                                          <p:attrName>style.visibility</p:attrName>
                                        </p:attrNameLst>
                                      </p:cBhvr>
                                      <p:to>
                                        <p:strVal val="visible"/>
                                      </p:to>
                                    </p:set>
                                    <p:animEffect transition="in" filter="wipe(left)">
                                      <p:cBhvr>
                                        <p:cTn id="20" dur="1000"/>
                                        <p:tgtEl>
                                          <p:spTgt spid="557065">
                                            <p:txEl>
                                              <p:pRg st="3" end="3"/>
                                            </p:txEl>
                                          </p:spTgt>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557065">
                                            <p:txEl>
                                              <p:pRg st="4" end="4"/>
                                            </p:txEl>
                                          </p:spTgt>
                                        </p:tgtEl>
                                        <p:attrNameLst>
                                          <p:attrName>style.visibility</p:attrName>
                                        </p:attrNameLst>
                                      </p:cBhvr>
                                      <p:to>
                                        <p:strVal val="visible"/>
                                      </p:to>
                                    </p:set>
                                    <p:animEffect transition="in" filter="wipe(left)">
                                      <p:cBhvr>
                                        <p:cTn id="24" dur="1000"/>
                                        <p:tgtEl>
                                          <p:spTgt spid="557065">
                                            <p:txEl>
                                              <p:pRg st="4" end="4"/>
                                            </p:txEl>
                                          </p:spTgt>
                                        </p:tgtEl>
                                      </p:cBhvr>
                                    </p:animEffect>
                                  </p:childTnLst>
                                </p:cTn>
                              </p:par>
                            </p:childTnLst>
                          </p:cTn>
                        </p:par>
                        <p:par>
                          <p:cTn id="25" fill="hold">
                            <p:stCondLst>
                              <p:cond delay="2000"/>
                            </p:stCondLst>
                            <p:childTnLst>
                              <p:par>
                                <p:cTn id="26" presetID="22" presetClass="entr" presetSubtype="8" fill="hold" nodeType="afterEffect">
                                  <p:stCondLst>
                                    <p:cond delay="0"/>
                                  </p:stCondLst>
                                  <p:childTnLst>
                                    <p:set>
                                      <p:cBhvr>
                                        <p:cTn id="27" dur="1" fill="hold">
                                          <p:stCondLst>
                                            <p:cond delay="0"/>
                                          </p:stCondLst>
                                        </p:cTn>
                                        <p:tgtEl>
                                          <p:spTgt spid="557065">
                                            <p:txEl>
                                              <p:pRg st="5" end="5"/>
                                            </p:txEl>
                                          </p:spTgt>
                                        </p:tgtEl>
                                        <p:attrNameLst>
                                          <p:attrName>style.visibility</p:attrName>
                                        </p:attrNameLst>
                                      </p:cBhvr>
                                      <p:to>
                                        <p:strVal val="visible"/>
                                      </p:to>
                                    </p:set>
                                    <p:animEffect transition="in" filter="wipe(left)">
                                      <p:cBhvr>
                                        <p:cTn id="28" dur="1000"/>
                                        <p:tgtEl>
                                          <p:spTgt spid="557065">
                                            <p:txEl>
                                              <p:pRg st="5" end="5"/>
                                            </p:txEl>
                                          </p:spTgt>
                                        </p:tgtEl>
                                      </p:cBhvr>
                                    </p:animEffect>
                                  </p:childTnLst>
                                </p:cTn>
                              </p:par>
                            </p:childTnLst>
                          </p:cTn>
                        </p:par>
                        <p:par>
                          <p:cTn id="29" fill="hold">
                            <p:stCondLst>
                              <p:cond delay="3000"/>
                            </p:stCondLst>
                            <p:childTnLst>
                              <p:par>
                                <p:cTn id="30" presetID="22" presetClass="entr" presetSubtype="8" fill="hold" nodeType="afterEffect">
                                  <p:stCondLst>
                                    <p:cond delay="0"/>
                                  </p:stCondLst>
                                  <p:childTnLst>
                                    <p:set>
                                      <p:cBhvr>
                                        <p:cTn id="31" dur="1" fill="hold">
                                          <p:stCondLst>
                                            <p:cond delay="0"/>
                                          </p:stCondLst>
                                        </p:cTn>
                                        <p:tgtEl>
                                          <p:spTgt spid="557067"/>
                                        </p:tgtEl>
                                        <p:attrNameLst>
                                          <p:attrName>style.visibility</p:attrName>
                                        </p:attrNameLst>
                                      </p:cBhvr>
                                      <p:to>
                                        <p:strVal val="visible"/>
                                      </p:to>
                                    </p:set>
                                    <p:animEffect transition="in" filter="wipe(left)">
                                      <p:cBhvr>
                                        <p:cTn id="32" dur="500"/>
                                        <p:tgtEl>
                                          <p:spTgt spid="5570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D04D9FB8-0B4E-478B-BBFB-AC91F4DC505A}" type="slidenum">
              <a:rPr lang="zh-CN" altLang="en-US" sz="1600" smtClean="0">
                <a:solidFill>
                  <a:srgbClr val="FFFF00"/>
                </a:solidFill>
                <a:ea typeface="宋体" panose="02010600030101010101" pitchFamily="2" charset="-122"/>
              </a:rPr>
              <a:t>11</a:t>
            </a:fld>
            <a:endParaRPr lang="en-US" altLang="zh-CN" sz="1600">
              <a:solidFill>
                <a:srgbClr val="FFFF00"/>
              </a:solidFill>
              <a:ea typeface="宋体" panose="02010600030101010101" pitchFamily="2" charset="-122"/>
            </a:endParaRPr>
          </a:p>
        </p:txBody>
      </p:sp>
      <p:sp>
        <p:nvSpPr>
          <p:cNvPr id="14339" name="Text Box 2"/>
          <p:cNvSpPr txBox="1">
            <a:spLocks noChangeArrowheads="1"/>
          </p:cNvSpPr>
          <p:nvPr/>
        </p:nvSpPr>
        <p:spPr bwMode="auto">
          <a:xfrm>
            <a:off x="838200" y="457200"/>
            <a:ext cx="7239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endParaRPr lang="zh-CN" altLang="en-US">
              <a:latin typeface="Arial" panose="020B0604020202020204" pitchFamily="34" charset="0"/>
              <a:ea typeface="宋体" panose="02010600030101010101" pitchFamily="2" charset="-122"/>
            </a:endParaRPr>
          </a:p>
        </p:txBody>
      </p:sp>
      <p:sp>
        <p:nvSpPr>
          <p:cNvPr id="558083" name="Text Box 3"/>
          <p:cNvSpPr txBox="1">
            <a:spLocks noChangeArrowheads="1"/>
          </p:cNvSpPr>
          <p:nvPr/>
        </p:nvSpPr>
        <p:spPr bwMode="auto">
          <a:xfrm>
            <a:off x="5651500" y="1273175"/>
            <a:ext cx="3241675" cy="190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20000"/>
              </a:lnSpc>
              <a:spcBef>
                <a:spcPct val="10000"/>
              </a:spcBef>
              <a:buFontTx/>
              <a:buNone/>
            </a:pPr>
            <a:r>
              <a:rPr lang="zh-CN" altLang="en-US" sz="2400"/>
              <a:t>如果 </a:t>
            </a:r>
            <a:r>
              <a:rPr lang="el-GR" altLang="zh-CN" sz="2400" b="1" i="1">
                <a:ea typeface="宋体" panose="02010600030101010101" pitchFamily="2" charset="-122"/>
              </a:rPr>
              <a:t>φ</a:t>
            </a:r>
            <a:r>
              <a:rPr lang="zh-CN" altLang="en-US" sz="2400"/>
              <a:t> </a:t>
            </a:r>
            <a:r>
              <a:rPr lang="en-US" altLang="zh-CN" sz="2400" b="1"/>
              <a:t>&gt;0</a:t>
            </a:r>
            <a:r>
              <a:rPr lang="zh-CN" altLang="en-US" sz="2400"/>
              <a:t>，称</a:t>
            </a:r>
            <a:r>
              <a:rPr lang="en-US" altLang="zh-CN" sz="2400" b="1" i="1"/>
              <a:t>u</a:t>
            </a:r>
            <a:r>
              <a:rPr lang="zh-CN" altLang="en-US" sz="2400">
                <a:solidFill>
                  <a:srgbClr val="FF0000"/>
                </a:solidFill>
              </a:rPr>
              <a:t>超前</a:t>
            </a:r>
            <a:r>
              <a:rPr lang="en-US" altLang="zh-CN" sz="2400" b="1" i="1"/>
              <a:t>i</a:t>
            </a:r>
            <a:r>
              <a:rPr lang="zh-CN" altLang="en-US" sz="2400"/>
              <a:t>，或</a:t>
            </a:r>
            <a:r>
              <a:rPr lang="en-US" altLang="zh-CN" sz="2400" b="1" i="1"/>
              <a:t>i</a:t>
            </a:r>
            <a:r>
              <a:rPr lang="zh-CN" altLang="en-US" sz="2400">
                <a:solidFill>
                  <a:srgbClr val="FF0000"/>
                </a:solidFill>
              </a:rPr>
              <a:t>滞后</a:t>
            </a:r>
            <a:r>
              <a:rPr lang="en-US" altLang="zh-CN" sz="2400" b="1" i="1"/>
              <a:t>u</a:t>
            </a:r>
            <a:r>
              <a:rPr lang="zh-CN" altLang="en-US" sz="2400"/>
              <a:t>；</a:t>
            </a:r>
          </a:p>
          <a:p>
            <a:pPr eaLnBrk="1" hangingPunct="1">
              <a:lnSpc>
                <a:spcPct val="120000"/>
              </a:lnSpc>
              <a:spcBef>
                <a:spcPct val="10000"/>
              </a:spcBef>
              <a:buFontTx/>
              <a:buNone/>
            </a:pPr>
            <a:r>
              <a:rPr lang="zh-CN" altLang="en-US" sz="2400"/>
              <a:t>如果</a:t>
            </a:r>
            <a:r>
              <a:rPr lang="el-GR" altLang="zh-CN" sz="2400" b="1" i="1">
                <a:ea typeface="宋体" panose="02010600030101010101" pitchFamily="2" charset="-122"/>
              </a:rPr>
              <a:t>φ</a:t>
            </a:r>
            <a:r>
              <a:rPr lang="zh-CN" altLang="en-US" sz="2400"/>
              <a:t> </a:t>
            </a:r>
            <a:r>
              <a:rPr lang="en-US" altLang="zh-CN" sz="2400" b="1"/>
              <a:t>&lt;0</a:t>
            </a:r>
            <a:r>
              <a:rPr lang="zh-CN" altLang="en-US" sz="2400"/>
              <a:t>，称 </a:t>
            </a:r>
            <a:r>
              <a:rPr lang="en-US" altLang="zh-CN" sz="2400" b="1" i="1"/>
              <a:t>i </a:t>
            </a:r>
            <a:r>
              <a:rPr lang="zh-CN" altLang="en-US" sz="2400"/>
              <a:t>超前</a:t>
            </a:r>
            <a:r>
              <a:rPr lang="en-US" altLang="zh-CN" sz="2400" b="1" i="1"/>
              <a:t>u</a:t>
            </a:r>
            <a:r>
              <a:rPr lang="zh-CN" altLang="en-US" sz="2400"/>
              <a:t>，或</a:t>
            </a:r>
            <a:r>
              <a:rPr lang="en-US" altLang="zh-CN" sz="2400" b="1" i="1"/>
              <a:t>u</a:t>
            </a:r>
            <a:r>
              <a:rPr lang="zh-CN" altLang="en-US" sz="2400"/>
              <a:t>滞后</a:t>
            </a:r>
            <a:r>
              <a:rPr lang="en-US" altLang="zh-CN" sz="2400" b="1" i="1"/>
              <a:t>i</a:t>
            </a:r>
            <a:r>
              <a:rPr lang="en-US" altLang="zh-CN" sz="2400"/>
              <a:t>.</a:t>
            </a:r>
          </a:p>
        </p:txBody>
      </p:sp>
      <p:sp>
        <p:nvSpPr>
          <p:cNvPr id="14341" name="Rectangle 4"/>
          <p:cNvSpPr>
            <a:spLocks noGrp="1" noChangeArrowheads="1"/>
          </p:cNvSpPr>
          <p:nvPr>
            <p:ph type="title"/>
          </p:nvPr>
        </p:nvSpPr>
        <p:spPr/>
        <p:txBody>
          <a:bodyPr/>
          <a:lstStyle/>
          <a:p>
            <a:r>
              <a:rPr lang="en-US" altLang="zh-CN"/>
              <a:t>3</a:t>
            </a:r>
            <a:r>
              <a:rPr lang="zh-CN" altLang="en-US"/>
              <a:t>、相位和相位差</a:t>
            </a:r>
          </a:p>
        </p:txBody>
      </p:sp>
      <p:sp>
        <p:nvSpPr>
          <p:cNvPr id="558085" name="Rectangle 5"/>
          <p:cNvSpPr>
            <a:spLocks noGrp="1" noChangeArrowheads="1"/>
          </p:cNvSpPr>
          <p:nvPr>
            <p:ph type="body" idx="1"/>
          </p:nvPr>
        </p:nvSpPr>
        <p:spPr>
          <a:xfrm>
            <a:off x="827088" y="3789363"/>
            <a:ext cx="7702550" cy="2016125"/>
          </a:xfrm>
        </p:spPr>
        <p:txBody>
          <a:bodyPr/>
          <a:lstStyle/>
          <a:p>
            <a:r>
              <a:rPr lang="zh-CN" altLang="en-US"/>
              <a:t>注意：</a:t>
            </a:r>
          </a:p>
          <a:p>
            <a:pPr lvl="1"/>
            <a:r>
              <a:rPr lang="zh-CN" altLang="en-US"/>
              <a:t>两同频率的正弦量之间的相位差为常数，与计时起点的选择无关。</a:t>
            </a:r>
          </a:p>
          <a:p>
            <a:pPr lvl="1"/>
            <a:r>
              <a:rPr lang="zh-CN" altLang="en-US"/>
              <a:t>不同频率的正弦量之间比较相位差没有意义。</a:t>
            </a:r>
            <a:endParaRPr lang="zh-CN" altLang="en-US" sz="2000"/>
          </a:p>
        </p:txBody>
      </p:sp>
      <p:graphicFrame>
        <p:nvGraphicFramePr>
          <p:cNvPr id="558086" name="Object 6"/>
          <p:cNvGraphicFramePr>
            <a:graphicFrameLocks noChangeAspect="1"/>
          </p:cNvGraphicFramePr>
          <p:nvPr/>
        </p:nvGraphicFramePr>
        <p:xfrm>
          <a:off x="539750" y="1052513"/>
          <a:ext cx="4800600" cy="2813050"/>
        </p:xfrm>
        <a:graphic>
          <a:graphicData uri="http://schemas.openxmlformats.org/presentationml/2006/ole">
            <mc:AlternateContent xmlns:mc="http://schemas.openxmlformats.org/markup-compatibility/2006">
              <mc:Choice xmlns:v="urn:schemas-microsoft-com:vml" Requires="v">
                <p:oleObj name="Visio" r:id="rId2" imgW="3235960" imgH="1900555" progId="Visio.Drawing.11">
                  <p:embed/>
                </p:oleObj>
              </mc:Choice>
              <mc:Fallback>
                <p:oleObj name="Visio" r:id="rId2" imgW="3235960" imgH="1900555" progId="Visio.Drawing.11">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052513"/>
                        <a:ext cx="4800600" cy="281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58083"/>
                                        </p:tgtEl>
                                        <p:attrNameLst>
                                          <p:attrName>style.visibility</p:attrName>
                                        </p:attrNameLst>
                                      </p:cBhvr>
                                      <p:to>
                                        <p:strVal val="visible"/>
                                      </p:to>
                                    </p:set>
                                    <p:animEffect transition="in" filter="wipe(up)">
                                      <p:cBhvr>
                                        <p:cTn id="7" dur="500"/>
                                        <p:tgtEl>
                                          <p:spTgt spid="558083"/>
                                        </p:tgtEl>
                                      </p:cBhvr>
                                    </p:animEffect>
                                  </p:childTnLst>
                                </p:cTn>
                              </p:par>
                            </p:childTnLst>
                          </p:cTn>
                        </p:par>
                        <p:par>
                          <p:cTn id="8" fill="hold">
                            <p:stCondLst>
                              <p:cond delay="500"/>
                            </p:stCondLst>
                            <p:childTnLst>
                              <p:par>
                                <p:cTn id="9" presetID="14" presetClass="entr" presetSubtype="5" fill="hold" nodeType="afterEffect">
                                  <p:stCondLst>
                                    <p:cond delay="0"/>
                                  </p:stCondLst>
                                  <p:childTnLst>
                                    <p:set>
                                      <p:cBhvr>
                                        <p:cTn id="10" dur="1" fill="hold">
                                          <p:stCondLst>
                                            <p:cond delay="0"/>
                                          </p:stCondLst>
                                        </p:cTn>
                                        <p:tgtEl>
                                          <p:spTgt spid="558086"/>
                                        </p:tgtEl>
                                        <p:attrNameLst>
                                          <p:attrName>style.visibility</p:attrName>
                                        </p:attrNameLst>
                                      </p:cBhvr>
                                      <p:to>
                                        <p:strVal val="visible"/>
                                      </p:to>
                                    </p:set>
                                    <p:animEffect transition="in" filter="randombar(vertical)">
                                      <p:cBhvr>
                                        <p:cTn id="11" dur="1000"/>
                                        <p:tgtEl>
                                          <p:spTgt spid="55808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58085">
                                            <p:txEl>
                                              <p:pRg st="0" end="0"/>
                                            </p:txEl>
                                          </p:spTgt>
                                        </p:tgtEl>
                                        <p:attrNameLst>
                                          <p:attrName>style.visibility</p:attrName>
                                        </p:attrNameLst>
                                      </p:cBhvr>
                                      <p:to>
                                        <p:strVal val="visible"/>
                                      </p:to>
                                    </p:set>
                                    <p:animEffect transition="in" filter="wipe(left)">
                                      <p:cBhvr>
                                        <p:cTn id="16" dur="1000"/>
                                        <p:tgtEl>
                                          <p:spTgt spid="558085">
                                            <p:txEl>
                                              <p:pRg st="0" end="0"/>
                                            </p:txEl>
                                          </p:spTgt>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558085">
                                            <p:txEl>
                                              <p:pRg st="1" end="1"/>
                                            </p:txEl>
                                          </p:spTgt>
                                        </p:tgtEl>
                                        <p:attrNameLst>
                                          <p:attrName>style.visibility</p:attrName>
                                        </p:attrNameLst>
                                      </p:cBhvr>
                                      <p:to>
                                        <p:strVal val="visible"/>
                                      </p:to>
                                    </p:set>
                                    <p:animEffect transition="in" filter="wipe(left)">
                                      <p:cBhvr>
                                        <p:cTn id="20" dur="1000"/>
                                        <p:tgtEl>
                                          <p:spTgt spid="558085">
                                            <p:txEl>
                                              <p:pRg st="1" end="1"/>
                                            </p:txEl>
                                          </p:spTgt>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558085">
                                            <p:txEl>
                                              <p:pRg st="2" end="2"/>
                                            </p:txEl>
                                          </p:spTgt>
                                        </p:tgtEl>
                                        <p:attrNameLst>
                                          <p:attrName>style.visibility</p:attrName>
                                        </p:attrNameLst>
                                      </p:cBhvr>
                                      <p:to>
                                        <p:strVal val="visible"/>
                                      </p:to>
                                    </p:set>
                                    <p:animEffect transition="in" filter="wipe(left)">
                                      <p:cBhvr>
                                        <p:cTn id="24" dur="1000"/>
                                        <p:tgtEl>
                                          <p:spTgt spid="55808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808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82761A87-49B2-4F75-BF79-883DB4AEC176}" type="slidenum">
              <a:rPr lang="zh-CN" altLang="en-US" sz="1600" smtClean="0">
                <a:solidFill>
                  <a:srgbClr val="FFFF00"/>
                </a:solidFill>
                <a:ea typeface="宋体" panose="02010600030101010101" pitchFamily="2" charset="-122"/>
              </a:rPr>
              <a:t>12</a:t>
            </a:fld>
            <a:endParaRPr lang="en-US" altLang="zh-CN" sz="1600">
              <a:solidFill>
                <a:srgbClr val="FFFF00"/>
              </a:solidFill>
              <a:ea typeface="宋体" panose="02010600030101010101" pitchFamily="2" charset="-122"/>
            </a:endParaRPr>
          </a:p>
        </p:txBody>
      </p:sp>
      <p:sp>
        <p:nvSpPr>
          <p:cNvPr id="559106" name="Rectangle 2"/>
          <p:cNvSpPr>
            <a:spLocks noChangeArrowheads="1"/>
          </p:cNvSpPr>
          <p:nvPr/>
        </p:nvSpPr>
        <p:spPr bwMode="auto">
          <a:xfrm>
            <a:off x="468313" y="1341438"/>
            <a:ext cx="4319587" cy="100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l-GR" altLang="zh-CN" b="1" i="1">
                <a:ea typeface="宋体" panose="02010600030101010101" pitchFamily="2" charset="-122"/>
              </a:rPr>
              <a:t>φ</a:t>
            </a:r>
            <a:r>
              <a:rPr lang="en-US" altLang="zh-CN" b="1" i="1">
                <a:cs typeface="Times New Roman" panose="02020603050405020304" pitchFamily="18" charset="0"/>
              </a:rPr>
              <a:t> </a:t>
            </a:r>
            <a:r>
              <a:rPr lang="en-US" altLang="zh-CN" b="1">
                <a:cs typeface="Times New Roman" panose="02020603050405020304" pitchFamily="18" charset="0"/>
              </a:rPr>
              <a:t>=</a:t>
            </a:r>
            <a:r>
              <a:rPr lang="el-GR" altLang="zh-CN" b="1" i="1">
                <a:ea typeface="宋体" panose="02010600030101010101" pitchFamily="2" charset="-122"/>
              </a:rPr>
              <a:t>θ</a:t>
            </a:r>
            <a:r>
              <a:rPr lang="en-US" altLang="zh-CN" b="1" baseline="-25000"/>
              <a:t>u</a:t>
            </a:r>
            <a:r>
              <a:rPr lang="en-US" altLang="zh-CN" b="1" i="1" baseline="-25000"/>
              <a:t> </a:t>
            </a:r>
            <a:r>
              <a:rPr lang="en-US" altLang="zh-CN" b="1" i="1"/>
              <a:t>–</a:t>
            </a:r>
            <a:r>
              <a:rPr lang="el-GR" altLang="zh-CN" b="1" i="1">
                <a:ea typeface="宋体" panose="02010600030101010101" pitchFamily="2" charset="-122"/>
              </a:rPr>
              <a:t>θ</a:t>
            </a:r>
            <a:r>
              <a:rPr lang="en-US" altLang="zh-CN" b="1" baseline="-25000"/>
              <a:t>i </a:t>
            </a:r>
            <a:r>
              <a:rPr lang="en-US" altLang="zh-CN" b="1"/>
              <a:t>&lt;0</a:t>
            </a:r>
          </a:p>
          <a:p>
            <a:pPr eaLnBrk="1" hangingPunct="1">
              <a:spcBef>
                <a:spcPct val="50000"/>
              </a:spcBef>
              <a:defRPr/>
            </a:pPr>
            <a:r>
              <a:rPr kumimoji="1" lang="zh-CN" altLang="en-US" b="1"/>
              <a:t>电流超前电压</a:t>
            </a:r>
            <a:r>
              <a:rPr kumimoji="1" lang="zh-CN" altLang="en-US" b="1">
                <a:effectLst>
                  <a:outerShdw blurRad="38100" dist="38100" dir="2700000" algn="tl">
                    <a:srgbClr val="C0C0C0"/>
                  </a:outerShdw>
                </a:effectLst>
              </a:rPr>
              <a:t> </a:t>
            </a:r>
            <a:r>
              <a:rPr kumimoji="1" lang="zh-CN" altLang="en-US" b="1" i="1">
                <a:sym typeface="Symbol" panose="05050102010706020507" pitchFamily="18" charset="2"/>
              </a:rPr>
              <a:t></a:t>
            </a:r>
          </a:p>
        </p:txBody>
      </p:sp>
      <p:sp>
        <p:nvSpPr>
          <p:cNvPr id="559107" name="Rectangle 3"/>
          <p:cNvSpPr>
            <a:spLocks noChangeArrowheads="1"/>
          </p:cNvSpPr>
          <p:nvPr/>
        </p:nvSpPr>
        <p:spPr bwMode="auto">
          <a:xfrm>
            <a:off x="5435600" y="4365625"/>
            <a:ext cx="3168650" cy="104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20000"/>
              </a:lnSpc>
              <a:buFontTx/>
              <a:buNone/>
            </a:pPr>
            <a:r>
              <a:rPr lang="el-GR" altLang="zh-CN" sz="2400" b="1" i="1">
                <a:ea typeface="宋体" panose="02010600030101010101" pitchFamily="2" charset="-122"/>
              </a:rPr>
              <a:t>φ</a:t>
            </a:r>
            <a:r>
              <a:rPr lang="zh-CN" altLang="en-US" sz="2400"/>
              <a:t> </a:t>
            </a:r>
            <a:r>
              <a:rPr lang="en-US" altLang="zh-CN" sz="2400" b="1">
                <a:cs typeface="Times New Roman" panose="02020603050405020304" pitchFamily="18" charset="0"/>
              </a:rPr>
              <a:t>=</a:t>
            </a:r>
            <a:r>
              <a:rPr lang="el-GR" altLang="zh-CN" sz="2400" b="1" i="1">
                <a:ea typeface="宋体" panose="02010600030101010101" pitchFamily="2" charset="-122"/>
                <a:cs typeface="Times New Roman" panose="02020603050405020304" pitchFamily="18" charset="0"/>
              </a:rPr>
              <a:t>θ</a:t>
            </a:r>
            <a:r>
              <a:rPr lang="en-US" altLang="zh-CN" sz="2400" b="1" baseline="-25000"/>
              <a:t>u</a:t>
            </a:r>
            <a:r>
              <a:rPr lang="en-US" altLang="zh-CN" sz="2400" b="1" i="1" baseline="-25000"/>
              <a:t> </a:t>
            </a:r>
            <a:r>
              <a:rPr lang="en-US" altLang="zh-CN" sz="2400" b="1" i="1"/>
              <a:t>–</a:t>
            </a:r>
            <a:r>
              <a:rPr lang="el-GR" altLang="zh-CN" sz="2400" b="1" i="1">
                <a:ea typeface="宋体" panose="02010600030101010101" pitchFamily="2" charset="-122"/>
              </a:rPr>
              <a:t>θ</a:t>
            </a:r>
            <a:r>
              <a:rPr lang="en-US" altLang="zh-CN" sz="2400" b="1" baseline="-25000"/>
              <a:t>i</a:t>
            </a:r>
            <a:r>
              <a:rPr lang="en-US" altLang="zh-CN" sz="2400" b="1" i="1" baseline="-25000"/>
              <a:t> </a:t>
            </a:r>
            <a:r>
              <a:rPr lang="en-US" altLang="zh-CN" sz="2400" b="1"/>
              <a:t>=−90</a:t>
            </a:r>
            <a:r>
              <a:rPr lang="en-US" altLang="zh-CN" sz="2400" b="1" baseline="30000"/>
              <a:t>0 </a:t>
            </a:r>
          </a:p>
          <a:p>
            <a:pPr eaLnBrk="1" hangingPunct="1">
              <a:lnSpc>
                <a:spcPct val="120000"/>
              </a:lnSpc>
              <a:buFontTx/>
              <a:buNone/>
            </a:pPr>
            <a:r>
              <a:rPr kumimoji="1" lang="zh-CN" altLang="en-US" sz="2400" b="1"/>
              <a:t>电流超前电压</a:t>
            </a:r>
            <a:r>
              <a:rPr kumimoji="1" lang="en-US" altLang="zh-CN" sz="2400" b="1"/>
              <a:t>90</a:t>
            </a:r>
            <a:r>
              <a:rPr kumimoji="1" lang="en-US" altLang="zh-CN" sz="2400" b="1" baseline="30000"/>
              <a:t>0</a:t>
            </a:r>
          </a:p>
        </p:txBody>
      </p:sp>
      <p:sp>
        <p:nvSpPr>
          <p:cNvPr id="15365" name="Rectangle 4"/>
          <p:cNvSpPr>
            <a:spLocks noChangeArrowheads="1"/>
          </p:cNvSpPr>
          <p:nvPr/>
        </p:nvSpPr>
        <p:spPr bwMode="auto">
          <a:xfrm>
            <a:off x="323850" y="260350"/>
            <a:ext cx="61928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3600">
                <a:solidFill>
                  <a:srgbClr val="FF0000"/>
                </a:solidFill>
              </a:rPr>
              <a:t>3</a:t>
            </a:r>
            <a:r>
              <a:rPr lang="zh-CN" altLang="en-US" sz="3600">
                <a:solidFill>
                  <a:srgbClr val="FF0000"/>
                </a:solidFill>
              </a:rPr>
              <a:t>、相位和相位差</a:t>
            </a:r>
          </a:p>
        </p:txBody>
      </p:sp>
      <p:graphicFrame>
        <p:nvGraphicFramePr>
          <p:cNvPr id="559109" name="Object 5"/>
          <p:cNvGraphicFramePr/>
          <p:nvPr/>
        </p:nvGraphicFramePr>
        <p:xfrm>
          <a:off x="3708400" y="1125538"/>
          <a:ext cx="5132388" cy="2919412"/>
        </p:xfrm>
        <a:graphic>
          <a:graphicData uri="http://schemas.openxmlformats.org/presentationml/2006/ole">
            <mc:AlternateContent xmlns:mc="http://schemas.openxmlformats.org/markup-compatibility/2006">
              <mc:Choice xmlns:v="urn:schemas-microsoft-com:vml" Requires="v">
                <p:oleObj name="Visio" r:id="rId2" imgW="3460115" imgH="1972310" progId="Visio.Drawing.11">
                  <p:embed/>
                </p:oleObj>
              </mc:Choice>
              <mc:Fallback>
                <p:oleObj name="Visio" r:id="rId2" imgW="3460115" imgH="1972310" progId="Visio.Drawing.11">
                  <p:embed/>
                  <p:pic>
                    <p:nvPicPr>
                      <p:cNvPr id="0" name="Object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8400" y="1125538"/>
                        <a:ext cx="5132388" cy="2919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9110" name="Object 6"/>
          <p:cNvGraphicFramePr/>
          <p:nvPr/>
        </p:nvGraphicFramePr>
        <p:xfrm>
          <a:off x="250825" y="3429000"/>
          <a:ext cx="5132388" cy="2533650"/>
        </p:xfrm>
        <a:graphic>
          <a:graphicData uri="http://schemas.openxmlformats.org/presentationml/2006/ole">
            <mc:AlternateContent xmlns:mc="http://schemas.openxmlformats.org/markup-compatibility/2006">
              <mc:Choice xmlns:v="urn:schemas-microsoft-com:vml" Requires="v">
                <p:oleObj name="Visio" r:id="rId4" imgW="3460115" imgH="1711960" progId="Visio.Drawing.11">
                  <p:embed/>
                </p:oleObj>
              </mc:Choice>
              <mc:Fallback>
                <p:oleObj name="Visio" r:id="rId4" imgW="3460115" imgH="1711960" progId="Visio.Drawing.11">
                  <p:embed/>
                  <p:pic>
                    <p:nvPicPr>
                      <p:cNvPr id="0" name="Object 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3429000"/>
                        <a:ext cx="5132388" cy="253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559109"/>
                                        </p:tgtEl>
                                        <p:attrNameLst>
                                          <p:attrName>style.visibility</p:attrName>
                                        </p:attrNameLst>
                                      </p:cBhvr>
                                      <p:to>
                                        <p:strVal val="visible"/>
                                      </p:to>
                                    </p:set>
                                    <p:animEffect transition="in" filter="randombar(vertical)">
                                      <p:cBhvr>
                                        <p:cTn id="7" dur="500"/>
                                        <p:tgtEl>
                                          <p:spTgt spid="559109"/>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559106"/>
                                        </p:tgtEl>
                                        <p:attrNameLst>
                                          <p:attrName>style.visibility</p:attrName>
                                        </p:attrNameLst>
                                      </p:cBhvr>
                                      <p:to>
                                        <p:strVal val="visible"/>
                                      </p:to>
                                    </p:set>
                                    <p:animEffect transition="in" filter="dissolve">
                                      <p:cBhvr>
                                        <p:cTn id="11" dur="1000"/>
                                        <p:tgtEl>
                                          <p:spTgt spid="559106"/>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5" fill="hold" nodeType="clickEffect">
                                  <p:stCondLst>
                                    <p:cond delay="0"/>
                                  </p:stCondLst>
                                  <p:childTnLst>
                                    <p:set>
                                      <p:cBhvr>
                                        <p:cTn id="15" dur="1" fill="hold">
                                          <p:stCondLst>
                                            <p:cond delay="0"/>
                                          </p:stCondLst>
                                        </p:cTn>
                                        <p:tgtEl>
                                          <p:spTgt spid="559110"/>
                                        </p:tgtEl>
                                        <p:attrNameLst>
                                          <p:attrName>style.visibility</p:attrName>
                                        </p:attrNameLst>
                                      </p:cBhvr>
                                      <p:to>
                                        <p:strVal val="visible"/>
                                      </p:to>
                                    </p:set>
                                    <p:animEffect transition="in" filter="randombar(vertical)">
                                      <p:cBhvr>
                                        <p:cTn id="16" dur="1000"/>
                                        <p:tgtEl>
                                          <p:spTgt spid="559110"/>
                                        </p:tgtEl>
                                      </p:cBhvr>
                                    </p:animEffect>
                                  </p:childTnLst>
                                </p:cTn>
                              </p:par>
                            </p:childTnLst>
                          </p:cTn>
                        </p:par>
                        <p:par>
                          <p:cTn id="17" fill="hold">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559107"/>
                                        </p:tgtEl>
                                        <p:attrNameLst>
                                          <p:attrName>style.visibility</p:attrName>
                                        </p:attrNameLst>
                                      </p:cBhvr>
                                      <p:to>
                                        <p:strVal val="visible"/>
                                      </p:to>
                                    </p:set>
                                    <p:animEffect transition="in" filter="dissolve">
                                      <p:cBhvr>
                                        <p:cTn id="20" dur="1000"/>
                                        <p:tgtEl>
                                          <p:spTgt spid="559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9106" grpId="0"/>
      <p:bldP spid="55910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610C582A-F228-4798-9188-F67DDCA29A9D}" type="slidenum">
              <a:rPr lang="zh-CN" altLang="en-US" sz="1600" smtClean="0">
                <a:solidFill>
                  <a:srgbClr val="FFFF00"/>
                </a:solidFill>
                <a:ea typeface="宋体" panose="02010600030101010101" pitchFamily="2" charset="-122"/>
              </a:rPr>
              <a:t>13</a:t>
            </a:fld>
            <a:endParaRPr lang="en-US" altLang="zh-CN" sz="1600">
              <a:solidFill>
                <a:srgbClr val="FFFF00"/>
              </a:solidFill>
              <a:ea typeface="宋体" panose="02010600030101010101" pitchFamily="2" charset="-122"/>
            </a:endParaRPr>
          </a:p>
        </p:txBody>
      </p:sp>
      <p:sp>
        <p:nvSpPr>
          <p:cNvPr id="560130" name="Rectangle 2"/>
          <p:cNvSpPr>
            <a:spLocks noChangeArrowheads="1"/>
          </p:cNvSpPr>
          <p:nvPr/>
        </p:nvSpPr>
        <p:spPr bwMode="auto">
          <a:xfrm>
            <a:off x="684213" y="1268413"/>
            <a:ext cx="2808287" cy="104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20000"/>
              </a:lnSpc>
              <a:buFontTx/>
              <a:buNone/>
            </a:pPr>
            <a:r>
              <a:rPr lang="el-GR" altLang="zh-CN" sz="2400" b="1" i="1">
                <a:ea typeface="宋体" panose="02010600030101010101" pitchFamily="2" charset="-122"/>
              </a:rPr>
              <a:t>φ</a:t>
            </a:r>
            <a:r>
              <a:rPr lang="zh-CN" altLang="en-US" sz="2400"/>
              <a:t> </a:t>
            </a:r>
            <a:r>
              <a:rPr lang="en-US" altLang="zh-CN" sz="2400" b="1">
                <a:cs typeface="Times New Roman" panose="02020603050405020304" pitchFamily="18" charset="0"/>
              </a:rPr>
              <a:t>=</a:t>
            </a:r>
            <a:r>
              <a:rPr lang="el-GR" altLang="zh-CN" sz="2400" b="1" i="1">
                <a:ea typeface="宋体" panose="02010600030101010101" pitchFamily="2" charset="-122"/>
                <a:cs typeface="Times New Roman" panose="02020603050405020304" pitchFamily="18" charset="0"/>
              </a:rPr>
              <a:t>θ</a:t>
            </a:r>
            <a:r>
              <a:rPr lang="en-US" altLang="zh-CN" sz="2400" b="1" baseline="-25000"/>
              <a:t>u</a:t>
            </a:r>
            <a:r>
              <a:rPr lang="en-US" altLang="zh-CN" sz="2400" b="1" i="1" baseline="-25000"/>
              <a:t> </a:t>
            </a:r>
            <a:r>
              <a:rPr lang="en-US" altLang="zh-CN" sz="2400" b="1" i="1"/>
              <a:t>–</a:t>
            </a:r>
            <a:r>
              <a:rPr lang="el-GR" altLang="zh-CN" sz="2400" b="1" i="1">
                <a:ea typeface="宋体" panose="02010600030101010101" pitchFamily="2" charset="-122"/>
              </a:rPr>
              <a:t>θ</a:t>
            </a:r>
            <a:r>
              <a:rPr lang="en-US" altLang="zh-CN" sz="2400" b="1" baseline="-25000"/>
              <a:t>i</a:t>
            </a:r>
            <a:r>
              <a:rPr lang="en-US" altLang="zh-CN" sz="2400" b="1" i="1" baseline="-25000"/>
              <a:t> </a:t>
            </a:r>
            <a:r>
              <a:rPr lang="en-US" altLang="zh-CN" sz="2400" b="1"/>
              <a:t>=0</a:t>
            </a:r>
            <a:r>
              <a:rPr lang="en-US" altLang="zh-CN" sz="2400" b="1" baseline="30000"/>
              <a:t>0</a:t>
            </a:r>
          </a:p>
          <a:p>
            <a:pPr eaLnBrk="1" hangingPunct="1">
              <a:lnSpc>
                <a:spcPct val="120000"/>
              </a:lnSpc>
              <a:buFontTx/>
              <a:buNone/>
            </a:pPr>
            <a:r>
              <a:rPr kumimoji="1" lang="zh-CN" altLang="en-US" sz="2400" b="1"/>
              <a:t>电压与电流</a:t>
            </a:r>
            <a:r>
              <a:rPr kumimoji="1" lang="zh-CN" altLang="en-US" sz="2400" b="1">
                <a:sym typeface="Symbol" panose="05050102010706020507" pitchFamily="18" charset="2"/>
              </a:rPr>
              <a:t>同相</a:t>
            </a:r>
          </a:p>
        </p:txBody>
      </p:sp>
      <p:sp>
        <p:nvSpPr>
          <p:cNvPr id="560131" name="Rectangle 3"/>
          <p:cNvSpPr>
            <a:spLocks noChangeArrowheads="1"/>
          </p:cNvSpPr>
          <p:nvPr/>
        </p:nvSpPr>
        <p:spPr bwMode="auto">
          <a:xfrm>
            <a:off x="4859338" y="4365625"/>
            <a:ext cx="3276600" cy="104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20000"/>
              </a:lnSpc>
              <a:buFontTx/>
              <a:buNone/>
            </a:pPr>
            <a:r>
              <a:rPr lang="el-GR" altLang="zh-CN" sz="2400" b="1" i="1">
                <a:ea typeface="宋体" panose="02010600030101010101" pitchFamily="2" charset="-122"/>
              </a:rPr>
              <a:t>φ</a:t>
            </a:r>
            <a:r>
              <a:rPr lang="zh-CN" altLang="en-US" sz="2400"/>
              <a:t> </a:t>
            </a:r>
            <a:r>
              <a:rPr lang="en-US" altLang="zh-CN" sz="2400" b="1">
                <a:ea typeface="宋体" panose="02010600030101010101" pitchFamily="2" charset="-122"/>
              </a:rPr>
              <a:t>=</a:t>
            </a:r>
            <a:r>
              <a:rPr lang="el-GR" altLang="zh-CN" sz="2400" b="1" i="1">
                <a:ea typeface="宋体" panose="02010600030101010101" pitchFamily="2" charset="-122"/>
              </a:rPr>
              <a:t>θ</a:t>
            </a:r>
            <a:r>
              <a:rPr lang="en-US" altLang="zh-CN" sz="2400" b="1" baseline="-25000">
                <a:ea typeface="宋体" panose="02010600030101010101" pitchFamily="2" charset="-122"/>
              </a:rPr>
              <a:t>u</a:t>
            </a:r>
            <a:r>
              <a:rPr lang="en-US" altLang="zh-CN" sz="2400" b="1" i="1">
                <a:ea typeface="宋体" panose="02010600030101010101" pitchFamily="2" charset="-122"/>
              </a:rPr>
              <a:t> –</a:t>
            </a:r>
            <a:r>
              <a:rPr lang="el-GR" altLang="zh-CN" sz="2400" b="1" i="1">
                <a:ea typeface="宋体" panose="02010600030101010101" pitchFamily="2" charset="-122"/>
              </a:rPr>
              <a:t>θ</a:t>
            </a:r>
            <a:r>
              <a:rPr lang="en-US" altLang="zh-CN" sz="2400" b="1" baseline="-25000">
                <a:ea typeface="宋体" panose="02010600030101010101" pitchFamily="2" charset="-122"/>
              </a:rPr>
              <a:t>i</a:t>
            </a:r>
            <a:r>
              <a:rPr lang="en-US" altLang="zh-CN" sz="2400" b="1"/>
              <a:t> </a:t>
            </a:r>
            <a:r>
              <a:rPr lang="en-US" altLang="zh-CN" sz="2400" b="1">
                <a:cs typeface="Times New Roman" panose="02020603050405020304" pitchFamily="18" charset="0"/>
              </a:rPr>
              <a:t>=180</a:t>
            </a:r>
            <a:r>
              <a:rPr lang="en-US" altLang="zh-CN" sz="2400" b="1" baseline="30000">
                <a:cs typeface="Times New Roman" panose="02020603050405020304" pitchFamily="18" charset="0"/>
              </a:rPr>
              <a:t>0</a:t>
            </a:r>
          </a:p>
          <a:p>
            <a:pPr eaLnBrk="1" hangingPunct="1">
              <a:lnSpc>
                <a:spcPct val="120000"/>
              </a:lnSpc>
              <a:buFontTx/>
              <a:buNone/>
            </a:pPr>
            <a:r>
              <a:rPr kumimoji="1" lang="zh-CN" altLang="en-US" sz="2400" b="1">
                <a:cs typeface="Times New Roman" panose="02020603050405020304" pitchFamily="18" charset="0"/>
              </a:rPr>
              <a:t>电压与电流反相</a:t>
            </a:r>
          </a:p>
        </p:txBody>
      </p:sp>
      <p:sp>
        <p:nvSpPr>
          <p:cNvPr id="16389" name="Rectangle 4"/>
          <p:cNvSpPr>
            <a:spLocks noChangeArrowheads="1"/>
          </p:cNvSpPr>
          <p:nvPr/>
        </p:nvSpPr>
        <p:spPr bwMode="auto">
          <a:xfrm>
            <a:off x="323850" y="260350"/>
            <a:ext cx="61928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3600">
                <a:solidFill>
                  <a:srgbClr val="FF0000"/>
                </a:solidFill>
              </a:rPr>
              <a:t>3</a:t>
            </a:r>
            <a:r>
              <a:rPr lang="zh-CN" altLang="en-US" sz="3600">
                <a:solidFill>
                  <a:srgbClr val="FF0000"/>
                </a:solidFill>
              </a:rPr>
              <a:t>、相位和相位差</a:t>
            </a:r>
          </a:p>
        </p:txBody>
      </p:sp>
      <p:graphicFrame>
        <p:nvGraphicFramePr>
          <p:cNvPr id="560133" name="Object 5"/>
          <p:cNvGraphicFramePr>
            <a:graphicFrameLocks noChangeAspect="1"/>
          </p:cNvGraphicFramePr>
          <p:nvPr/>
        </p:nvGraphicFramePr>
        <p:xfrm>
          <a:off x="3679825" y="1125538"/>
          <a:ext cx="3987800" cy="2814637"/>
        </p:xfrm>
        <a:graphic>
          <a:graphicData uri="http://schemas.openxmlformats.org/presentationml/2006/ole">
            <mc:AlternateContent xmlns:mc="http://schemas.openxmlformats.org/markup-compatibility/2006">
              <mc:Choice xmlns:v="urn:schemas-microsoft-com:vml" Requires="v">
                <p:oleObj name="Visio" r:id="rId2" imgW="2689225" imgH="1900555" progId="Visio.Drawing.11">
                  <p:embed/>
                </p:oleObj>
              </mc:Choice>
              <mc:Fallback>
                <p:oleObj name="Visio" r:id="rId2" imgW="2689225" imgH="1900555" progId="Visio.Drawing.11">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9825" y="1125538"/>
                        <a:ext cx="3987800" cy="281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0134" name="Object 6"/>
          <p:cNvGraphicFramePr>
            <a:graphicFrameLocks noChangeAspect="1"/>
          </p:cNvGraphicFramePr>
          <p:nvPr/>
        </p:nvGraphicFramePr>
        <p:xfrm>
          <a:off x="539750" y="3278188"/>
          <a:ext cx="3987800" cy="2814637"/>
        </p:xfrm>
        <a:graphic>
          <a:graphicData uri="http://schemas.openxmlformats.org/presentationml/2006/ole">
            <mc:AlternateContent xmlns:mc="http://schemas.openxmlformats.org/markup-compatibility/2006">
              <mc:Choice xmlns:v="urn:schemas-microsoft-com:vml" Requires="v">
                <p:oleObj name="Visio" r:id="rId4" imgW="2689225" imgH="1900555" progId="Visio.Drawing.11">
                  <p:embed/>
                </p:oleObj>
              </mc:Choice>
              <mc:Fallback>
                <p:oleObj name="Visio" r:id="rId4" imgW="2689225" imgH="1900555" progId="Visio.Drawing.11">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750" y="3278188"/>
                        <a:ext cx="3987800" cy="281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nodeType="clickEffect">
                                  <p:stCondLst>
                                    <p:cond delay="0"/>
                                  </p:stCondLst>
                                  <p:childTnLst>
                                    <p:set>
                                      <p:cBhvr>
                                        <p:cTn id="6" dur="1" fill="hold">
                                          <p:stCondLst>
                                            <p:cond delay="0"/>
                                          </p:stCondLst>
                                        </p:cTn>
                                        <p:tgtEl>
                                          <p:spTgt spid="560133"/>
                                        </p:tgtEl>
                                        <p:attrNameLst>
                                          <p:attrName>style.visibility</p:attrName>
                                        </p:attrNameLst>
                                      </p:cBhvr>
                                      <p:to>
                                        <p:strVal val="visible"/>
                                      </p:to>
                                    </p:set>
                                    <p:animEffect transition="in" filter="randombar(vertical)">
                                      <p:cBhvr>
                                        <p:cTn id="7" dur="1000"/>
                                        <p:tgtEl>
                                          <p:spTgt spid="560133"/>
                                        </p:tgtEl>
                                      </p:cBhvr>
                                    </p:animEffect>
                                  </p:childTnLst>
                                </p:cTn>
                              </p:par>
                            </p:childTnLst>
                          </p:cTn>
                        </p:par>
                        <p:par>
                          <p:cTn id="8" fill="hold">
                            <p:stCondLst>
                              <p:cond delay="1000"/>
                            </p:stCondLst>
                            <p:childTnLst>
                              <p:par>
                                <p:cTn id="9" presetID="9" presetClass="entr" presetSubtype="0" fill="hold" grpId="0" nodeType="afterEffect">
                                  <p:stCondLst>
                                    <p:cond delay="0"/>
                                  </p:stCondLst>
                                  <p:childTnLst>
                                    <p:set>
                                      <p:cBhvr>
                                        <p:cTn id="10" dur="1" fill="hold">
                                          <p:stCondLst>
                                            <p:cond delay="0"/>
                                          </p:stCondLst>
                                        </p:cTn>
                                        <p:tgtEl>
                                          <p:spTgt spid="560130"/>
                                        </p:tgtEl>
                                        <p:attrNameLst>
                                          <p:attrName>style.visibility</p:attrName>
                                        </p:attrNameLst>
                                      </p:cBhvr>
                                      <p:to>
                                        <p:strVal val="visible"/>
                                      </p:to>
                                    </p:set>
                                    <p:animEffect transition="in" filter="dissolve">
                                      <p:cBhvr>
                                        <p:cTn id="11" dur="1000"/>
                                        <p:tgtEl>
                                          <p:spTgt spid="560130"/>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5" fill="hold" nodeType="clickEffect">
                                  <p:stCondLst>
                                    <p:cond delay="0"/>
                                  </p:stCondLst>
                                  <p:childTnLst>
                                    <p:set>
                                      <p:cBhvr>
                                        <p:cTn id="15" dur="1" fill="hold">
                                          <p:stCondLst>
                                            <p:cond delay="0"/>
                                          </p:stCondLst>
                                        </p:cTn>
                                        <p:tgtEl>
                                          <p:spTgt spid="560134"/>
                                        </p:tgtEl>
                                        <p:attrNameLst>
                                          <p:attrName>style.visibility</p:attrName>
                                        </p:attrNameLst>
                                      </p:cBhvr>
                                      <p:to>
                                        <p:strVal val="visible"/>
                                      </p:to>
                                    </p:set>
                                    <p:animEffect transition="in" filter="randombar(vertical)">
                                      <p:cBhvr>
                                        <p:cTn id="16" dur="1000"/>
                                        <p:tgtEl>
                                          <p:spTgt spid="560134"/>
                                        </p:tgtEl>
                                      </p:cBhvr>
                                    </p:animEffect>
                                  </p:childTnLst>
                                </p:cTn>
                              </p:par>
                            </p:childTnLst>
                          </p:cTn>
                        </p:par>
                        <p:par>
                          <p:cTn id="17" fill="hold">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560131"/>
                                        </p:tgtEl>
                                        <p:attrNameLst>
                                          <p:attrName>style.visibility</p:attrName>
                                        </p:attrNameLst>
                                      </p:cBhvr>
                                      <p:to>
                                        <p:strVal val="visible"/>
                                      </p:to>
                                    </p:set>
                                    <p:animEffect transition="in" filter="dissolve">
                                      <p:cBhvr>
                                        <p:cTn id="20" dur="1000"/>
                                        <p:tgtEl>
                                          <p:spTgt spid="560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0130" grpId="0"/>
      <p:bldP spid="56013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3"/>
          <p:cNvSpPr>
            <a:spLocks noGrp="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BA968D9B-A833-4D61-9CD4-0A487789B4E0}" type="slidenum">
              <a:rPr lang="zh-CN" altLang="en-US" sz="1600" smtClean="0">
                <a:solidFill>
                  <a:srgbClr val="FFFF00"/>
                </a:solidFill>
                <a:ea typeface="宋体" panose="02010600030101010101" pitchFamily="2" charset="-122"/>
              </a:rPr>
              <a:t>14</a:t>
            </a:fld>
            <a:endParaRPr lang="en-US" altLang="zh-CN" sz="1600">
              <a:solidFill>
                <a:srgbClr val="FFFF00"/>
              </a:solidFill>
              <a:ea typeface="宋体" panose="02010600030101010101" pitchFamily="2" charset="-122"/>
            </a:endParaRPr>
          </a:p>
        </p:txBody>
      </p:sp>
      <p:sp>
        <p:nvSpPr>
          <p:cNvPr id="13315" name="文本框 5"/>
          <p:cNvSpPr txBox="1">
            <a:spLocks noChangeArrowheads="1"/>
          </p:cNvSpPr>
          <p:nvPr>
            <p:custDataLst>
              <p:tags r:id="rId2"/>
            </p:custDataLst>
          </p:nvPr>
        </p:nvSpPr>
        <p:spPr bwMode="auto">
          <a:xfrm>
            <a:off x="914400" y="635000"/>
            <a:ext cx="73152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下列说法正确的是：</a:t>
            </a:r>
          </a:p>
        </p:txBody>
      </p:sp>
      <p:sp>
        <p:nvSpPr>
          <p:cNvPr id="13316" name="文本框 6"/>
          <p:cNvSpPr txBox="1">
            <a:spLocks noChangeArrowheads="1"/>
          </p:cNvSpPr>
          <p:nvPr>
            <p:custDataLst>
              <p:tags r:id="rId3"/>
            </p:custDataLst>
          </p:nvPr>
        </p:nvSpPr>
        <p:spPr bwMode="auto">
          <a:xfrm>
            <a:off x="1193800" y="2803525"/>
            <a:ext cx="2617788"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电流超前于电压</a:t>
            </a:r>
          </a:p>
        </p:txBody>
      </p:sp>
      <p:sp>
        <p:nvSpPr>
          <p:cNvPr id="13317" name="文本框 7"/>
          <p:cNvSpPr txBox="1">
            <a:spLocks noChangeArrowheads="1"/>
          </p:cNvSpPr>
          <p:nvPr>
            <p:custDataLst>
              <p:tags r:id="rId4"/>
            </p:custDataLst>
          </p:nvPr>
        </p:nvSpPr>
        <p:spPr bwMode="auto">
          <a:xfrm>
            <a:off x="1193800" y="3660775"/>
            <a:ext cx="6400800"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电流滞后于电压</a:t>
            </a:r>
          </a:p>
        </p:txBody>
      </p:sp>
      <p:sp>
        <p:nvSpPr>
          <p:cNvPr id="13318" name="文本框 8"/>
          <p:cNvSpPr txBox="1">
            <a:spLocks noChangeArrowheads="1"/>
          </p:cNvSpPr>
          <p:nvPr>
            <p:custDataLst>
              <p:tags r:id="rId5"/>
            </p:custDataLst>
          </p:nvPr>
        </p:nvSpPr>
        <p:spPr bwMode="auto">
          <a:xfrm>
            <a:off x="1193800" y="4518025"/>
            <a:ext cx="6400800"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电流相位</a:t>
            </a:r>
            <a:r>
              <a:rPr lang="en-US" altLang="zh-CN"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电压相位</a:t>
            </a:r>
            <a:r>
              <a:rPr lang="en-US" altLang="zh-CN"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&gt;0</a:t>
            </a:r>
            <a:endPar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19" name="文本框 9"/>
          <p:cNvSpPr txBox="1">
            <a:spLocks noChangeArrowheads="1"/>
          </p:cNvSpPr>
          <p:nvPr>
            <p:custDataLst>
              <p:tags r:id="rId6"/>
            </p:custDataLst>
          </p:nvPr>
        </p:nvSpPr>
        <p:spPr bwMode="auto">
          <a:xfrm>
            <a:off x="1193800" y="5375275"/>
            <a:ext cx="6400800"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电流初相为正值</a:t>
            </a:r>
          </a:p>
        </p:txBody>
      </p:sp>
      <p:sp>
        <p:nvSpPr>
          <p:cNvPr id="11" name="椭圆 10"/>
          <p:cNvSpPr>
            <a:spLocks noChangeAspect="1"/>
          </p:cNvSpPr>
          <p:nvPr>
            <p:custDataLst>
              <p:tags r:id="rId7"/>
            </p:custDataLst>
          </p:nvPr>
        </p:nvSpPr>
        <p:spPr>
          <a:xfrm>
            <a:off x="479425" y="2867025"/>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椭圆 11"/>
          <p:cNvSpPr>
            <a:spLocks noChangeAspect="1"/>
          </p:cNvSpPr>
          <p:nvPr>
            <p:custDataLst>
              <p:tags r:id="rId8"/>
            </p:custDataLst>
          </p:nvPr>
        </p:nvSpPr>
        <p:spPr>
          <a:xfrm>
            <a:off x="479425" y="3724275"/>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椭圆 12"/>
          <p:cNvSpPr>
            <a:spLocks noChangeAspect="1"/>
          </p:cNvSpPr>
          <p:nvPr>
            <p:custDataLst>
              <p:tags r:id="rId9"/>
            </p:custDataLst>
          </p:nvPr>
        </p:nvSpPr>
        <p:spPr>
          <a:xfrm>
            <a:off x="479425" y="4581525"/>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椭圆 13"/>
          <p:cNvSpPr>
            <a:spLocks noChangeAspect="1"/>
          </p:cNvSpPr>
          <p:nvPr>
            <p:custDataLst>
              <p:tags r:id="rId10"/>
            </p:custDataLst>
          </p:nvPr>
        </p:nvSpPr>
        <p:spPr>
          <a:xfrm>
            <a:off x="479425" y="5438775"/>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圆角矩形 14"/>
          <p:cNvSpPr/>
          <p:nvPr>
            <p:custDataLst>
              <p:tags r:id="rId11"/>
            </p:custDataLst>
          </p:nvPr>
        </p:nvSpPr>
        <p:spPr>
          <a:xfrm>
            <a:off x="6172200" y="6215063"/>
            <a:ext cx="1543050" cy="411162"/>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p>
        </p:txBody>
      </p:sp>
      <p:graphicFrame>
        <p:nvGraphicFramePr>
          <p:cNvPr id="22" name="Object 6"/>
          <p:cNvGraphicFramePr>
            <a:graphicFrameLocks noChangeAspect="1"/>
          </p:cNvGraphicFramePr>
          <p:nvPr/>
        </p:nvGraphicFramePr>
        <p:xfrm>
          <a:off x="4259263" y="2176463"/>
          <a:ext cx="4800600" cy="2813050"/>
        </p:xfrm>
        <a:graphic>
          <a:graphicData uri="http://schemas.openxmlformats.org/presentationml/2006/ole">
            <mc:AlternateContent xmlns:mc="http://schemas.openxmlformats.org/markup-compatibility/2006">
              <mc:Choice xmlns:v="urn:schemas-microsoft-com:vml" Requires="v">
                <p:oleObj name="Visio" r:id="rId19" imgW="3235960" imgH="1900555" progId="Visio.Drawing.11">
                  <p:embed/>
                </p:oleObj>
              </mc:Choice>
              <mc:Fallback>
                <p:oleObj name="Visio" r:id="rId19" imgW="3235960" imgH="1900555" progId="Visio.Drawing.11">
                  <p:embed/>
                  <p:pic>
                    <p:nvPicPr>
                      <p:cNvPr id="0" name="Object 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59263" y="2176463"/>
                        <a:ext cx="4800600" cy="281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3326" name="组合 19"/>
          <p:cNvGrpSpPr/>
          <p:nvPr>
            <p:custDataLst>
              <p:tags r:id="rId12"/>
            </p:custDataLst>
          </p:nvPr>
        </p:nvGrpSpPr>
        <p:grpSpPr bwMode="auto">
          <a:xfrm>
            <a:off x="0" y="0"/>
            <a:ext cx="9144000" cy="635000"/>
            <a:chOff x="0" y="0"/>
            <a:chExt cx="9144000" cy="635000"/>
          </a:xfrm>
        </p:grpSpPr>
        <p:sp>
          <p:nvSpPr>
            <p:cNvPr id="16" name="TitleBackground"/>
            <p:cNvSpPr/>
            <p:nvPr>
              <p:custDataLst>
                <p:tags r:id="rId14"/>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ColorBlock"/>
            <p:cNvSpPr/>
            <p:nvPr>
              <p:custDataLst>
                <p:tags r:id="rId15"/>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330" name="TypeText"/>
            <p:cNvSpPr txBox="1">
              <a:spLocks noChangeArrowheads="1"/>
            </p:cNvSpPr>
            <p:nvPr>
              <p:custDataLst>
                <p:tags r:id="rId16"/>
              </p:custDataLst>
            </p:nvPr>
          </p:nvSpPr>
          <p:spPr bwMode="auto">
            <a:xfrm>
              <a:off x="254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p>
          </p:txBody>
        </p:sp>
        <p:sp>
          <p:nvSpPr>
            <p:cNvPr id="13331" name="TipText"/>
            <p:cNvSpPr txBox="1">
              <a:spLocks noChangeArrowheads="1"/>
            </p:cNvSpPr>
            <p:nvPr>
              <p:custDataLst>
                <p:tags r:id="rId17"/>
              </p:custDataLst>
            </p:nvPr>
          </p:nvSpPr>
          <p:spPr bwMode="auto">
            <a:xfrm>
              <a:off x="1525905"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p>
          </p:txBody>
        </p:sp>
      </p:grpSp>
      <p:pic>
        <p:nvPicPr>
          <p:cNvPr id="13327" name="图片 4"/>
          <p:cNvPicPr/>
          <p:nvPr>
            <p:custDataLst>
              <p:tags r:id="rId13"/>
            </p:custDataLst>
          </p:nvPr>
        </p:nvPicPr>
        <p:blipFill>
          <a:blip r:embed="rId21">
            <a:extLst>
              <a:ext uri="{28A0092B-C50C-407E-A947-70E740481C1C}">
                <a14:useLocalDpi xmlns:a14="http://schemas.microsoft.com/office/drawing/2010/main" val="0"/>
              </a:ext>
            </a:extLst>
          </a:blip>
          <a:srcRect/>
          <a:stretch>
            <a:fillRect/>
          </a:stretch>
        </p:blipFill>
        <p:spPr bwMode="auto">
          <a:xfrm>
            <a:off x="7594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vertical)">
                                      <p:cBhvr>
                                        <p:cTn id="7"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F62B5B87-CB08-444F-B212-CEC186B63959}" type="slidenum">
              <a:rPr lang="zh-CN" altLang="en-US" sz="1600" smtClean="0">
                <a:solidFill>
                  <a:srgbClr val="FFFF00"/>
                </a:solidFill>
                <a:ea typeface="宋体" panose="02010600030101010101" pitchFamily="2" charset="-122"/>
              </a:rPr>
              <a:t>15</a:t>
            </a:fld>
            <a:endParaRPr lang="en-US" altLang="zh-CN" sz="1600">
              <a:solidFill>
                <a:srgbClr val="FFFF00"/>
              </a:solidFill>
              <a:ea typeface="宋体" panose="02010600030101010101" pitchFamily="2" charset="-122"/>
            </a:endParaRPr>
          </a:p>
        </p:txBody>
      </p:sp>
      <p:sp>
        <p:nvSpPr>
          <p:cNvPr id="17411" name="Rectangle 2"/>
          <p:cNvSpPr>
            <a:spLocks noGrp="1" noChangeArrowheads="1"/>
          </p:cNvSpPr>
          <p:nvPr>
            <p:ph type="title"/>
          </p:nvPr>
        </p:nvSpPr>
        <p:spPr/>
        <p:txBody>
          <a:bodyPr/>
          <a:lstStyle/>
          <a:p>
            <a:r>
              <a:rPr lang="en-US" altLang="zh-CN"/>
              <a:t>4</a:t>
            </a:r>
            <a:r>
              <a:rPr lang="zh-CN" altLang="en-US"/>
              <a:t>、例题</a:t>
            </a:r>
          </a:p>
        </p:txBody>
      </p:sp>
      <p:sp>
        <p:nvSpPr>
          <p:cNvPr id="561155" name="Text Box 3"/>
          <p:cNvSpPr txBox="1">
            <a:spLocks noChangeArrowheads="1"/>
          </p:cNvSpPr>
          <p:nvPr/>
        </p:nvSpPr>
        <p:spPr bwMode="auto">
          <a:xfrm>
            <a:off x="231775" y="2205038"/>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a:t>解：</a:t>
            </a:r>
          </a:p>
        </p:txBody>
      </p:sp>
      <p:sp>
        <p:nvSpPr>
          <p:cNvPr id="561156" name="Text Box 4"/>
          <p:cNvSpPr txBox="1">
            <a:spLocks noChangeArrowheads="1"/>
          </p:cNvSpPr>
          <p:nvPr/>
        </p:nvSpPr>
        <p:spPr bwMode="auto">
          <a:xfrm>
            <a:off x="1095375" y="2225675"/>
            <a:ext cx="4154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en-US" altLang="zh-CN" sz="2400" i="1"/>
              <a:t>u</a:t>
            </a:r>
            <a:r>
              <a:rPr lang="zh-CN" altLang="en-US" sz="2400"/>
              <a:t>、</a:t>
            </a:r>
            <a:r>
              <a:rPr lang="en-US" altLang="zh-CN" sz="2400" i="1"/>
              <a:t>i </a:t>
            </a:r>
            <a:r>
              <a:rPr lang="zh-CN" altLang="en-US" sz="2400"/>
              <a:t>同频率，可以求其相位差</a:t>
            </a:r>
          </a:p>
        </p:txBody>
      </p:sp>
      <p:grpSp>
        <p:nvGrpSpPr>
          <p:cNvPr id="561168" name="Group 16"/>
          <p:cNvGrpSpPr/>
          <p:nvPr/>
        </p:nvGrpSpPr>
        <p:grpSpPr bwMode="auto">
          <a:xfrm>
            <a:off x="179388" y="1125538"/>
            <a:ext cx="8713787" cy="822325"/>
            <a:chOff x="113" y="709"/>
            <a:chExt cx="5489" cy="518"/>
          </a:xfrm>
        </p:grpSpPr>
        <p:sp>
          <p:nvSpPr>
            <p:cNvPr id="17422" name="Text Box 6"/>
            <p:cNvSpPr txBox="1">
              <a:spLocks noChangeArrowheads="1"/>
            </p:cNvSpPr>
            <p:nvPr/>
          </p:nvSpPr>
          <p:spPr bwMode="auto">
            <a:xfrm>
              <a:off x="113" y="709"/>
              <a:ext cx="5489"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en-US" altLang="zh-CN" sz="2400">
                  <a:solidFill>
                    <a:srgbClr val="CC0000"/>
                  </a:solidFill>
                </a:rPr>
                <a:t>【</a:t>
              </a:r>
              <a:r>
                <a:rPr lang="zh-CN" altLang="en-US" sz="2400">
                  <a:solidFill>
                    <a:srgbClr val="CC0000"/>
                  </a:solidFill>
                </a:rPr>
                <a:t>例</a:t>
              </a:r>
              <a:r>
                <a:rPr lang="en-US" altLang="zh-CN" sz="2400">
                  <a:solidFill>
                    <a:srgbClr val="CC0000"/>
                  </a:solidFill>
                </a:rPr>
                <a:t>3.1.1】</a:t>
              </a:r>
              <a:r>
                <a:rPr lang="en-US" altLang="zh-CN" sz="2400"/>
                <a:t> </a:t>
              </a:r>
              <a:r>
                <a:rPr lang="zh-CN" altLang="en-US" sz="2400"/>
                <a:t>正弦电压                                  </a:t>
              </a:r>
              <a:r>
                <a:rPr lang="en-US" altLang="zh-CN" sz="2400"/>
                <a:t>(V)</a:t>
              </a:r>
              <a:r>
                <a:rPr lang="zh-CN" altLang="en-US" sz="2400"/>
                <a:t>，                             </a:t>
              </a:r>
              <a:r>
                <a:rPr lang="en-US" altLang="zh-CN" sz="2400"/>
                <a:t>(A)</a:t>
              </a:r>
              <a:r>
                <a:rPr lang="zh-CN" altLang="en-US" sz="2400"/>
                <a:t>。试求相位差，并说明超前滞后关系。 </a:t>
              </a:r>
            </a:p>
          </p:txBody>
        </p:sp>
        <p:graphicFrame>
          <p:nvGraphicFramePr>
            <p:cNvPr id="17423" name="Object 7"/>
            <p:cNvGraphicFramePr>
              <a:graphicFrameLocks noChangeAspect="1"/>
            </p:cNvGraphicFramePr>
            <p:nvPr/>
          </p:nvGraphicFramePr>
          <p:xfrm>
            <a:off x="2010" y="709"/>
            <a:ext cx="1505" cy="256"/>
          </p:xfrm>
          <a:graphic>
            <a:graphicData uri="http://schemas.openxmlformats.org/presentationml/2006/ole">
              <mc:AlternateContent xmlns:mc="http://schemas.openxmlformats.org/markup-compatibility/2006">
                <mc:Choice xmlns:v="urn:schemas-microsoft-com:vml" Requires="v">
                  <p:oleObj name="公式" r:id="rId2" imgW="1193800" imgH="203200" progId="Equation.3">
                    <p:embed/>
                  </p:oleObj>
                </mc:Choice>
                <mc:Fallback>
                  <p:oleObj name="公式" r:id="rId2" imgW="1193800" imgH="203200" progId="Equation.3">
                    <p:embed/>
                    <p:pic>
                      <p:nvPicPr>
                        <p:cNvPr id="0"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0" y="709"/>
                          <a:ext cx="1505"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24" name="Object 8"/>
            <p:cNvGraphicFramePr>
              <a:graphicFrameLocks noChangeAspect="1"/>
            </p:cNvGraphicFramePr>
            <p:nvPr/>
          </p:nvGraphicFramePr>
          <p:xfrm>
            <a:off x="3949" y="725"/>
            <a:ext cx="1426" cy="256"/>
          </p:xfrm>
          <a:graphic>
            <a:graphicData uri="http://schemas.openxmlformats.org/presentationml/2006/ole">
              <mc:AlternateContent xmlns:mc="http://schemas.openxmlformats.org/markup-compatibility/2006">
                <mc:Choice xmlns:v="urn:schemas-microsoft-com:vml" Requires="v">
                  <p:oleObj name="公式" r:id="rId4" imgW="1129665" imgH="203200" progId="Equation.3">
                    <p:embed/>
                  </p:oleObj>
                </mc:Choice>
                <mc:Fallback>
                  <p:oleObj name="公式" r:id="rId4" imgW="1129665" imgH="203200"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9" y="725"/>
                          <a:ext cx="1426"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561161" name="Object 9"/>
          <p:cNvGraphicFramePr>
            <a:graphicFrameLocks noChangeAspect="1"/>
          </p:cNvGraphicFramePr>
          <p:nvPr/>
        </p:nvGraphicFramePr>
        <p:xfrm>
          <a:off x="827088" y="2781300"/>
          <a:ext cx="6862762" cy="406400"/>
        </p:xfrm>
        <a:graphic>
          <a:graphicData uri="http://schemas.openxmlformats.org/presentationml/2006/ole">
            <mc:AlternateContent xmlns:mc="http://schemas.openxmlformats.org/markup-compatibility/2006">
              <mc:Choice xmlns:v="urn:schemas-microsoft-com:vml" Requires="v">
                <p:oleObj name="公式" r:id="rId6" imgW="3429000" imgH="203200" progId="Equation.3">
                  <p:embed/>
                </p:oleObj>
              </mc:Choice>
              <mc:Fallback>
                <p:oleObj name="公式" r:id="rId6" imgW="3429000" imgH="203200"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088" y="2781300"/>
                        <a:ext cx="6862762"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1162" name="Object 10"/>
          <p:cNvGraphicFramePr>
            <a:graphicFrameLocks noChangeAspect="1"/>
          </p:cNvGraphicFramePr>
          <p:nvPr/>
        </p:nvGraphicFramePr>
        <p:xfrm>
          <a:off x="900113" y="3429000"/>
          <a:ext cx="1295400" cy="457200"/>
        </p:xfrm>
        <a:graphic>
          <a:graphicData uri="http://schemas.openxmlformats.org/presentationml/2006/ole">
            <mc:AlternateContent xmlns:mc="http://schemas.openxmlformats.org/markup-compatibility/2006">
              <mc:Choice xmlns:v="urn:schemas-microsoft-com:vml" Requires="v">
                <p:oleObj name="公式" r:id="rId8" imgW="647700" imgH="228600" progId="Equation.3">
                  <p:embed/>
                </p:oleObj>
              </mc:Choice>
              <mc:Fallback>
                <p:oleObj name="公式" r:id="rId8" imgW="647700" imgH="228600" progId="Equation.3">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0113" y="3429000"/>
                        <a:ext cx="1295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1163" name="Object 11"/>
          <p:cNvGraphicFramePr>
            <a:graphicFrameLocks noChangeAspect="1"/>
          </p:cNvGraphicFramePr>
          <p:nvPr/>
        </p:nvGraphicFramePr>
        <p:xfrm>
          <a:off x="827088" y="4076700"/>
          <a:ext cx="2263775" cy="406400"/>
        </p:xfrm>
        <a:graphic>
          <a:graphicData uri="http://schemas.openxmlformats.org/presentationml/2006/ole">
            <mc:AlternateContent xmlns:mc="http://schemas.openxmlformats.org/markup-compatibility/2006">
              <mc:Choice xmlns:v="urn:schemas-microsoft-com:vml" Requires="v">
                <p:oleObj name="公式" r:id="rId10" imgW="1129665" imgH="203200" progId="Equation.3">
                  <p:embed/>
                </p:oleObj>
              </mc:Choice>
              <mc:Fallback>
                <p:oleObj name="公式" r:id="rId10" imgW="1129665" imgH="203200" progId="Equation.3">
                  <p:embed/>
                  <p:pic>
                    <p:nvPicPr>
                      <p:cNvPr id="0"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7088" y="4076700"/>
                        <a:ext cx="2263775"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1164" name="Object 12"/>
          <p:cNvGraphicFramePr>
            <a:graphicFrameLocks noChangeAspect="1"/>
          </p:cNvGraphicFramePr>
          <p:nvPr/>
        </p:nvGraphicFramePr>
        <p:xfrm>
          <a:off x="3924300" y="4076700"/>
          <a:ext cx="1068388" cy="431800"/>
        </p:xfrm>
        <a:graphic>
          <a:graphicData uri="http://schemas.openxmlformats.org/presentationml/2006/ole">
            <mc:AlternateContent xmlns:mc="http://schemas.openxmlformats.org/markup-compatibility/2006">
              <mc:Choice xmlns:v="urn:schemas-microsoft-com:vml" Requires="v">
                <p:oleObj name="公式" r:id="rId12" imgW="532765" imgH="215900" progId="Equation.3">
                  <p:embed/>
                </p:oleObj>
              </mc:Choice>
              <mc:Fallback>
                <p:oleObj name="公式" r:id="rId12" imgW="532765" imgH="215900" progId="Equation.3">
                  <p:embed/>
                  <p:pic>
                    <p:nvPicPr>
                      <p:cNvPr id="0"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24300" y="4076700"/>
                        <a:ext cx="10683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1165" name="Object 13"/>
          <p:cNvGraphicFramePr>
            <a:graphicFrameLocks noChangeAspect="1"/>
          </p:cNvGraphicFramePr>
          <p:nvPr/>
        </p:nvGraphicFramePr>
        <p:xfrm>
          <a:off x="827088" y="4652963"/>
          <a:ext cx="2335212" cy="457200"/>
        </p:xfrm>
        <a:graphic>
          <a:graphicData uri="http://schemas.openxmlformats.org/presentationml/2006/ole">
            <mc:AlternateContent xmlns:mc="http://schemas.openxmlformats.org/markup-compatibility/2006">
              <mc:Choice xmlns:v="urn:schemas-microsoft-com:vml" Requires="v">
                <p:oleObj name="公式" r:id="rId14" imgW="1168400" imgH="228600" progId="Equation.3">
                  <p:embed/>
                </p:oleObj>
              </mc:Choice>
              <mc:Fallback>
                <p:oleObj name="公式" r:id="rId14" imgW="1168400" imgH="228600" progId="Equation.3">
                  <p:embed/>
                  <p:pic>
                    <p:nvPicPr>
                      <p:cNvPr id="0" name="Object 1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27088" y="4652963"/>
                        <a:ext cx="23352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1166" name="Text Box 14"/>
          <p:cNvSpPr txBox="1">
            <a:spLocks noChangeArrowheads="1"/>
          </p:cNvSpPr>
          <p:nvPr/>
        </p:nvSpPr>
        <p:spPr bwMode="auto">
          <a:xfrm>
            <a:off x="5703888" y="3952875"/>
            <a:ext cx="23256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en-US" altLang="zh-CN" sz="2400" i="1"/>
              <a:t>i</a:t>
            </a:r>
            <a:r>
              <a:rPr lang="zh-CN" altLang="en-US" sz="2400"/>
              <a:t>超前于</a:t>
            </a:r>
            <a:r>
              <a:rPr lang="en-US" altLang="zh-CN" sz="2400" i="1"/>
              <a:t>u </a:t>
            </a:r>
            <a:r>
              <a:rPr lang="en-US" altLang="zh-CN" sz="2400"/>
              <a:t>90°</a:t>
            </a:r>
            <a:r>
              <a:rPr lang="zh-CN" altLang="en-US" sz="2400"/>
              <a:t>，</a:t>
            </a:r>
          </a:p>
        </p:txBody>
      </p:sp>
      <p:sp>
        <p:nvSpPr>
          <p:cNvPr id="561167" name="Rectangle 15"/>
          <p:cNvSpPr>
            <a:spLocks noChangeArrowheads="1"/>
          </p:cNvSpPr>
          <p:nvPr/>
        </p:nvSpPr>
        <p:spPr bwMode="auto">
          <a:xfrm>
            <a:off x="5219700" y="4581525"/>
            <a:ext cx="2478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a:t>或 </a:t>
            </a:r>
            <a:r>
              <a:rPr lang="en-US" altLang="zh-CN" sz="2400" i="1"/>
              <a:t>u</a:t>
            </a:r>
            <a:r>
              <a:rPr lang="zh-CN" altLang="en-US" sz="2400"/>
              <a:t>滞后于</a:t>
            </a:r>
            <a:r>
              <a:rPr lang="en-US" altLang="zh-CN" sz="2400" i="1"/>
              <a:t>i </a:t>
            </a:r>
            <a:r>
              <a:rPr lang="en-US" altLang="zh-CN" sz="2400"/>
              <a:t>90° </a:t>
            </a:r>
            <a:endParaRPr lang="zh-CN" altLang="en-US" sz="240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561168"/>
                                        </p:tgtEl>
                                        <p:attrNameLst>
                                          <p:attrName>style.visibility</p:attrName>
                                        </p:attrNameLst>
                                      </p:cBhvr>
                                      <p:to>
                                        <p:strVal val="visible"/>
                                      </p:to>
                                    </p:set>
                                    <p:animEffect transition="in" filter="dissolve">
                                      <p:cBhvr>
                                        <p:cTn id="7" dur="500"/>
                                        <p:tgtEl>
                                          <p:spTgt spid="56116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61155"/>
                                        </p:tgtEl>
                                        <p:attrNameLst>
                                          <p:attrName>style.visibility</p:attrName>
                                        </p:attrNameLst>
                                      </p:cBhvr>
                                      <p:to>
                                        <p:strVal val="visible"/>
                                      </p:to>
                                    </p:set>
                                    <p:animEffect transition="in" filter="dissolve">
                                      <p:cBhvr>
                                        <p:cTn id="12" dur="500"/>
                                        <p:tgtEl>
                                          <p:spTgt spid="56115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61156"/>
                                        </p:tgtEl>
                                        <p:attrNameLst>
                                          <p:attrName>style.visibility</p:attrName>
                                        </p:attrNameLst>
                                      </p:cBhvr>
                                      <p:to>
                                        <p:strVal val="visible"/>
                                      </p:to>
                                    </p:set>
                                    <p:animEffect transition="in" filter="dissolve">
                                      <p:cBhvr>
                                        <p:cTn id="17" dur="500"/>
                                        <p:tgtEl>
                                          <p:spTgt spid="56115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61161"/>
                                        </p:tgtEl>
                                        <p:attrNameLst>
                                          <p:attrName>style.visibility</p:attrName>
                                        </p:attrNameLst>
                                      </p:cBhvr>
                                      <p:to>
                                        <p:strVal val="visible"/>
                                      </p:to>
                                    </p:set>
                                    <p:animEffect transition="in" filter="dissolve">
                                      <p:cBhvr>
                                        <p:cTn id="22" dur="500"/>
                                        <p:tgtEl>
                                          <p:spTgt spid="56116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61162"/>
                                        </p:tgtEl>
                                        <p:attrNameLst>
                                          <p:attrName>style.visibility</p:attrName>
                                        </p:attrNameLst>
                                      </p:cBhvr>
                                      <p:to>
                                        <p:strVal val="visible"/>
                                      </p:to>
                                    </p:set>
                                    <p:animEffect transition="in" filter="dissolve">
                                      <p:cBhvr>
                                        <p:cTn id="27" dur="500"/>
                                        <p:tgtEl>
                                          <p:spTgt spid="56116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561163"/>
                                        </p:tgtEl>
                                        <p:attrNameLst>
                                          <p:attrName>style.visibility</p:attrName>
                                        </p:attrNameLst>
                                      </p:cBhvr>
                                      <p:to>
                                        <p:strVal val="visible"/>
                                      </p:to>
                                    </p:set>
                                    <p:animEffect transition="in" filter="dissolve">
                                      <p:cBhvr>
                                        <p:cTn id="32" dur="500"/>
                                        <p:tgtEl>
                                          <p:spTgt spid="561163"/>
                                        </p:tgtEl>
                                      </p:cBhvr>
                                    </p:animEffect>
                                  </p:childTnLst>
                                </p:cTn>
                              </p:par>
                            </p:childTnLst>
                          </p:cTn>
                        </p:par>
                        <p:par>
                          <p:cTn id="33" fill="hold">
                            <p:stCondLst>
                              <p:cond delay="500"/>
                            </p:stCondLst>
                            <p:childTnLst>
                              <p:par>
                                <p:cTn id="34" presetID="9" presetClass="entr" presetSubtype="0" fill="hold" nodeType="afterEffect">
                                  <p:stCondLst>
                                    <p:cond delay="0"/>
                                  </p:stCondLst>
                                  <p:childTnLst>
                                    <p:set>
                                      <p:cBhvr>
                                        <p:cTn id="35" dur="1" fill="hold">
                                          <p:stCondLst>
                                            <p:cond delay="0"/>
                                          </p:stCondLst>
                                        </p:cTn>
                                        <p:tgtEl>
                                          <p:spTgt spid="561164"/>
                                        </p:tgtEl>
                                        <p:attrNameLst>
                                          <p:attrName>style.visibility</p:attrName>
                                        </p:attrNameLst>
                                      </p:cBhvr>
                                      <p:to>
                                        <p:strVal val="visible"/>
                                      </p:to>
                                    </p:set>
                                    <p:animEffect transition="in" filter="dissolve">
                                      <p:cBhvr>
                                        <p:cTn id="36" dur="500"/>
                                        <p:tgtEl>
                                          <p:spTgt spid="561164"/>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561165"/>
                                        </p:tgtEl>
                                        <p:attrNameLst>
                                          <p:attrName>style.visibility</p:attrName>
                                        </p:attrNameLst>
                                      </p:cBhvr>
                                      <p:to>
                                        <p:strVal val="visible"/>
                                      </p:to>
                                    </p:set>
                                    <p:animEffect transition="in" filter="dissolve">
                                      <p:cBhvr>
                                        <p:cTn id="41" dur="500"/>
                                        <p:tgtEl>
                                          <p:spTgt spid="561165"/>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561166"/>
                                        </p:tgtEl>
                                        <p:attrNameLst>
                                          <p:attrName>style.visibility</p:attrName>
                                        </p:attrNameLst>
                                      </p:cBhvr>
                                      <p:to>
                                        <p:strVal val="visible"/>
                                      </p:to>
                                    </p:set>
                                    <p:animEffect transition="in" filter="dissolve">
                                      <p:cBhvr>
                                        <p:cTn id="46" dur="500"/>
                                        <p:tgtEl>
                                          <p:spTgt spid="561166"/>
                                        </p:tgtEl>
                                      </p:cBhvr>
                                    </p:animEffect>
                                  </p:childTnLst>
                                </p:cTn>
                              </p:par>
                            </p:childTnLst>
                          </p:cTn>
                        </p:par>
                        <p:par>
                          <p:cTn id="47" fill="hold">
                            <p:stCondLst>
                              <p:cond delay="500"/>
                            </p:stCondLst>
                            <p:childTnLst>
                              <p:par>
                                <p:cTn id="48" presetID="9" presetClass="entr" presetSubtype="0" fill="hold" grpId="0" nodeType="afterEffect">
                                  <p:stCondLst>
                                    <p:cond delay="0"/>
                                  </p:stCondLst>
                                  <p:childTnLst>
                                    <p:set>
                                      <p:cBhvr>
                                        <p:cTn id="49" dur="1" fill="hold">
                                          <p:stCondLst>
                                            <p:cond delay="0"/>
                                          </p:stCondLst>
                                        </p:cTn>
                                        <p:tgtEl>
                                          <p:spTgt spid="561167"/>
                                        </p:tgtEl>
                                        <p:attrNameLst>
                                          <p:attrName>style.visibility</p:attrName>
                                        </p:attrNameLst>
                                      </p:cBhvr>
                                      <p:to>
                                        <p:strVal val="visible"/>
                                      </p:to>
                                    </p:set>
                                    <p:animEffect transition="in" filter="dissolve">
                                      <p:cBhvr>
                                        <p:cTn id="50" dur="500"/>
                                        <p:tgtEl>
                                          <p:spTgt spid="561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1155" grpId="0"/>
      <p:bldP spid="561156" grpId="0"/>
      <p:bldP spid="561166" grpId="0"/>
      <p:bldP spid="56116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p:txBody>
          <a:bodyPr/>
          <a:lstStyle/>
          <a:p>
            <a:r>
              <a:rPr lang="en-US" altLang="zh-CN" dirty="0"/>
              <a:t>3.2 </a:t>
            </a:r>
            <a:r>
              <a:rPr lang="zh-CN" altLang="en-US" dirty="0"/>
              <a:t>正弦量的相量表示 </a:t>
            </a:r>
          </a:p>
        </p:txBody>
      </p:sp>
      <p:sp>
        <p:nvSpPr>
          <p:cNvPr id="18435" name="灯片编号占位符 2"/>
          <p:cNvSpPr>
            <a:spLocks noGrp="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839AABBA-0D47-4EF6-A5E2-44EC7C282791}" type="slidenum">
              <a:rPr lang="zh-CN" altLang="en-US" sz="1600" smtClean="0">
                <a:solidFill>
                  <a:srgbClr val="FFFF00"/>
                </a:solidFill>
                <a:ea typeface="宋体" panose="02010600030101010101" pitchFamily="2" charset="-122"/>
              </a:rPr>
              <a:t>16</a:t>
            </a:fld>
            <a:endParaRPr lang="en-US" altLang="zh-CN" sz="1600">
              <a:solidFill>
                <a:srgbClr val="FFFF00"/>
              </a:solidFill>
              <a:ea typeface="宋体" panose="02010600030101010101" pitchFamily="2" charset="-122"/>
            </a:endParaRPr>
          </a:p>
        </p:txBody>
      </p:sp>
      <p:sp>
        <p:nvSpPr>
          <p:cNvPr id="4" name="矩形 3"/>
          <p:cNvSpPr>
            <a:spLocks noChangeAspect="1"/>
          </p:cNvSpPr>
          <p:nvPr>
            <p:custDataLst>
              <p:tags r:id="rId1"/>
            </p:custDataLst>
          </p:nvPr>
        </p:nvSpPr>
        <p:spPr>
          <a:xfrm>
            <a:off x="395536" y="1104035"/>
            <a:ext cx="3265487" cy="2332037"/>
          </a:xfrm>
          <a:prstGeom prst="rect">
            <a:avLst/>
          </a:prstGeom>
          <a:blipFill>
            <a:blip r:embed="rId6"/>
            <a:stretch>
              <a:fillRect/>
            </a:stretch>
          </a:blip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355600" rIns="355600" anchor="ctr"/>
          <a:lstStyle/>
          <a:p>
            <a:pPr algn="ctr" eaLnBrk="1" hangingPunct="1">
              <a:defRPr/>
            </a:pPr>
            <a:r>
              <a:rPr lang="zh-CN" altLang="en-US" sz="20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慕课视频片段</a:t>
            </a:r>
          </a:p>
          <a:p>
            <a:pPr algn="just" eaLnBrk="1" hangingPunct="1">
              <a:defRPr/>
            </a:pPr>
            <a:endPar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eaLnBrk="1" hangingPunct="1">
              <a:defRPr/>
            </a:pPr>
            <a:r>
              <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视频名称：</a:t>
            </a:r>
            <a:r>
              <a:rPr lang="en-US" altLang="zh-CN"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5.5 </a:t>
            </a:r>
            <a:r>
              <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正弦量的相量表示</a:t>
            </a:r>
            <a:r>
              <a:rPr lang="en-US" altLang="zh-CN"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:Video</a:t>
            </a:r>
          </a:p>
          <a:p>
            <a:pPr algn="just" eaLnBrk="1" hangingPunct="1">
              <a:defRPr/>
            </a:pPr>
            <a:endParaRPr lang="en-US" altLang="zh-CN"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eaLnBrk="1" hangingPunct="1">
              <a:defRPr/>
            </a:pPr>
            <a:endParaRPr lang="en-US" altLang="zh-CN"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eaLnBrk="1" hangingPunct="1">
              <a:defRPr/>
            </a:pPr>
            <a:endParaRPr lang="en-US" altLang="zh-CN"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eaLnBrk="1" hangingPunct="1">
              <a:defRPr/>
            </a:pPr>
            <a:endParaRPr lang="en-US" altLang="zh-CN"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eaLnBrk="1" hangingPunct="1">
              <a:defRPr/>
            </a:pPr>
            <a:endParaRPr lang="en-US" altLang="zh-CN"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eaLnBrk="1" hangingPunct="1">
              <a:defRPr/>
            </a:pPr>
            <a:r>
              <a:rPr lang="zh-CN" altLang="en-US" sz="1100">
                <a:solidFill>
                  <a:srgbClr val="C8C8C8"/>
                </a:solidFill>
                <a:latin typeface="微软雅黑" panose="020B0503020204020204" pitchFamily="34" charset="-122"/>
                <a:ea typeface="微软雅黑" panose="020B0503020204020204" pitchFamily="34" charset="-122"/>
                <a:sym typeface="微软雅黑" panose="020B0503020204020204" pitchFamily="34" charset="-122"/>
              </a:rPr>
              <a:t>温馨提示：此视频框在点击“上传手机课件”时会进行转换，用手机进行观看时则会变为可点击的视频。此视频框可被拖动移位和修改大小</a:t>
            </a:r>
          </a:p>
        </p:txBody>
      </p:sp>
      <p:sp>
        <p:nvSpPr>
          <p:cNvPr id="2" name="矩形 1">
            <a:extLst>
              <a:ext uri="{FF2B5EF4-FFF2-40B4-BE49-F238E27FC236}">
                <a16:creationId xmlns:a16="http://schemas.microsoft.com/office/drawing/2014/main" id="{77A51F71-A4D0-B7F0-CA55-935D204356A5}"/>
              </a:ext>
            </a:extLst>
          </p:cNvPr>
          <p:cNvSpPr>
            <a:spLocks noChangeAspect="1"/>
          </p:cNvSpPr>
          <p:nvPr>
            <p:custDataLst>
              <p:tags r:id="rId2"/>
            </p:custDataLst>
          </p:nvPr>
        </p:nvSpPr>
        <p:spPr>
          <a:xfrm>
            <a:off x="5273789" y="1096963"/>
            <a:ext cx="3265487" cy="2332037"/>
          </a:xfrm>
          <a:prstGeom prst="rect">
            <a:avLst/>
          </a:prstGeom>
          <a:blipFill>
            <a:blip r:embed="rId6"/>
            <a:stretch>
              <a:fillRect/>
            </a:stretch>
          </a:blip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355600" rIns="355600" anchor="ctr"/>
          <a:lstStyle/>
          <a:p>
            <a:pPr algn="ctr" eaLnBrk="1" hangingPunct="1">
              <a:defRPr/>
            </a:pP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慕课视频片段</a:t>
            </a:r>
          </a:p>
          <a:p>
            <a:pPr algn="just" eaLnBrk="1" hangingPunct="1">
              <a:defRPr/>
            </a:pPr>
            <a:endParaRPr lang="zh-CN" altLang="en-US" sz="16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eaLnBrk="1" hangingPunct="1">
              <a:defRPr/>
            </a:pPr>
            <a:r>
              <a:rPr lang="zh-CN" altLang="en-US" sz="16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视频名称：</a:t>
            </a:r>
            <a:r>
              <a:rPr lang="en-US" altLang="zh-CN" sz="16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5.5 </a:t>
            </a:r>
            <a:r>
              <a:rPr lang="zh-CN" altLang="en-US" sz="16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正弦量的相量表示</a:t>
            </a:r>
            <a:r>
              <a:rPr lang="en-US" altLang="zh-CN" sz="16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:Video</a:t>
            </a:r>
          </a:p>
          <a:p>
            <a:pPr algn="just" eaLnBrk="1" hangingPunct="1">
              <a:defRPr/>
            </a:pPr>
            <a:endParaRPr lang="en-US" altLang="zh-CN" sz="16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eaLnBrk="1" hangingPunct="1">
              <a:defRPr/>
            </a:pPr>
            <a:endParaRPr lang="en-US" altLang="zh-CN" sz="16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eaLnBrk="1" hangingPunct="1">
              <a:defRPr/>
            </a:pPr>
            <a:endParaRPr lang="en-US" altLang="zh-CN" sz="16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eaLnBrk="1" hangingPunct="1">
              <a:defRPr/>
            </a:pPr>
            <a:endParaRPr lang="en-US" altLang="zh-CN" sz="16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eaLnBrk="1" hangingPunct="1">
              <a:defRPr/>
            </a:pPr>
            <a:endParaRPr lang="en-US" altLang="zh-CN" sz="16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eaLnBrk="1" hangingPunct="1">
              <a:defRPr/>
            </a:pPr>
            <a:r>
              <a:rPr lang="zh-CN" altLang="en-US" sz="1100" dirty="0">
                <a:solidFill>
                  <a:srgbClr val="C8C8C8"/>
                </a:solidFill>
                <a:latin typeface="微软雅黑" panose="020B0503020204020204" pitchFamily="34" charset="-122"/>
                <a:ea typeface="微软雅黑" panose="020B0503020204020204" pitchFamily="34" charset="-122"/>
                <a:sym typeface="微软雅黑" panose="020B0503020204020204" pitchFamily="34" charset="-122"/>
              </a:rPr>
              <a:t>温馨提示：此视频框在点击“上传手机课件”时会进行转换，用手机进行观看时则会变为可点击的视频。此视频框可被拖动移位和修改大小</a:t>
            </a:r>
          </a:p>
        </p:txBody>
      </p:sp>
      <p:sp>
        <p:nvSpPr>
          <p:cNvPr id="3" name="矩形 2">
            <a:extLst>
              <a:ext uri="{FF2B5EF4-FFF2-40B4-BE49-F238E27FC236}">
                <a16:creationId xmlns:a16="http://schemas.microsoft.com/office/drawing/2014/main" id="{AC4C4F2D-2ACD-7703-B228-CE4E83A10384}"/>
              </a:ext>
            </a:extLst>
          </p:cNvPr>
          <p:cNvSpPr>
            <a:spLocks noChangeAspect="1"/>
          </p:cNvSpPr>
          <p:nvPr>
            <p:custDataLst>
              <p:tags r:id="rId3"/>
            </p:custDataLst>
          </p:nvPr>
        </p:nvSpPr>
        <p:spPr>
          <a:xfrm>
            <a:off x="395536" y="4077072"/>
            <a:ext cx="3265487" cy="2332037"/>
          </a:xfrm>
          <a:prstGeom prst="rect">
            <a:avLst/>
          </a:prstGeom>
          <a:blipFill>
            <a:blip r:embed="rId6"/>
            <a:stretch>
              <a:fillRect/>
            </a:stretch>
          </a:blip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355600" rIns="355600" anchor="ctr"/>
          <a:lstStyle/>
          <a:p>
            <a:pPr algn="ctr" eaLnBrk="1" hangingPunct="1">
              <a:defRPr/>
            </a:pP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慕课视频片段</a:t>
            </a:r>
          </a:p>
          <a:p>
            <a:pPr algn="just" eaLnBrk="1" hangingPunct="1">
              <a:defRPr/>
            </a:pPr>
            <a:endParaRPr lang="zh-CN" altLang="en-US" sz="16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eaLnBrk="1" hangingPunct="1">
              <a:defRPr/>
            </a:pPr>
            <a:r>
              <a:rPr lang="zh-CN" altLang="en-US" sz="16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视频名称：</a:t>
            </a:r>
            <a:r>
              <a:rPr lang="en-US" altLang="zh-CN" sz="16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5.5 </a:t>
            </a:r>
            <a:r>
              <a:rPr lang="zh-CN" altLang="en-US" sz="16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正弦量的相量表示</a:t>
            </a:r>
            <a:r>
              <a:rPr lang="en-US" altLang="zh-CN" sz="16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:Video</a:t>
            </a:r>
          </a:p>
          <a:p>
            <a:pPr algn="just" eaLnBrk="1" hangingPunct="1">
              <a:defRPr/>
            </a:pPr>
            <a:endParaRPr lang="en-US" altLang="zh-CN" sz="16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eaLnBrk="1" hangingPunct="1">
              <a:defRPr/>
            </a:pPr>
            <a:endParaRPr lang="en-US" altLang="zh-CN" sz="16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eaLnBrk="1" hangingPunct="1">
              <a:defRPr/>
            </a:pPr>
            <a:endParaRPr lang="en-US" altLang="zh-CN" sz="16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eaLnBrk="1" hangingPunct="1">
              <a:defRPr/>
            </a:pPr>
            <a:endParaRPr lang="en-US" altLang="zh-CN" sz="16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eaLnBrk="1" hangingPunct="1">
              <a:defRPr/>
            </a:pPr>
            <a:endParaRPr lang="en-US" altLang="zh-CN" sz="16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eaLnBrk="1" hangingPunct="1">
              <a:defRPr/>
            </a:pPr>
            <a:r>
              <a:rPr lang="zh-CN" altLang="en-US" sz="1100" dirty="0">
                <a:solidFill>
                  <a:srgbClr val="C8C8C8"/>
                </a:solidFill>
                <a:latin typeface="微软雅黑" panose="020B0503020204020204" pitchFamily="34" charset="-122"/>
                <a:ea typeface="微软雅黑" panose="020B0503020204020204" pitchFamily="34" charset="-122"/>
                <a:sym typeface="微软雅黑" panose="020B0503020204020204" pitchFamily="34" charset="-122"/>
              </a:rPr>
              <a:t>温馨提示：此视频框在点击“上传手机课件”时会进行转换，用手机进行观看时则会变为可点击的视频。此视频框可被拖动移位和修改大小</a:t>
            </a:r>
          </a:p>
        </p:txBody>
      </p:sp>
      <p:sp>
        <p:nvSpPr>
          <p:cNvPr id="5" name="矩形 4">
            <a:extLst>
              <a:ext uri="{FF2B5EF4-FFF2-40B4-BE49-F238E27FC236}">
                <a16:creationId xmlns:a16="http://schemas.microsoft.com/office/drawing/2014/main" id="{8E52AE49-94D3-8EC7-4167-BC4B2DD3D10F}"/>
              </a:ext>
            </a:extLst>
          </p:cNvPr>
          <p:cNvSpPr>
            <a:spLocks noChangeAspect="1"/>
          </p:cNvSpPr>
          <p:nvPr>
            <p:custDataLst>
              <p:tags r:id="rId4"/>
            </p:custDataLst>
          </p:nvPr>
        </p:nvSpPr>
        <p:spPr>
          <a:xfrm>
            <a:off x="5273789" y="4076618"/>
            <a:ext cx="3265487" cy="2332491"/>
          </a:xfrm>
          <a:prstGeom prst="rect">
            <a:avLst/>
          </a:prstGeom>
          <a:blipFill>
            <a:blip r:embed="rId6"/>
            <a:stretch>
              <a:fillRect/>
            </a:stretch>
          </a:blip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355600" rIns="355600" rtlCol="0" anchor="ctr"/>
          <a:lstStyle/>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慕课视频片段</a:t>
            </a:r>
          </a:p>
          <a:p>
            <a:pPr algn="just"/>
            <a:endParaRPr lang="zh-CN" altLang="en-US" sz="16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r>
              <a:rPr lang="zh-CN" altLang="en-US" sz="16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视频名称：</a:t>
            </a:r>
            <a:r>
              <a:rPr lang="en-US" altLang="zh-CN" sz="16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5.9 </a:t>
            </a:r>
            <a:r>
              <a:rPr lang="zh-CN" altLang="en-US" sz="16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相量图法</a:t>
            </a:r>
            <a:r>
              <a:rPr lang="en-US" altLang="zh-CN" sz="16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6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电路几何分析法</a:t>
            </a:r>
            <a:r>
              <a:rPr lang="en-US" altLang="zh-CN" sz="16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:Video</a:t>
            </a:r>
          </a:p>
          <a:p>
            <a:pPr algn="just"/>
            <a:endParaRPr lang="en-US" altLang="zh-CN" sz="16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endParaRPr lang="en-US" altLang="zh-CN" sz="16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endParaRPr lang="en-US" altLang="zh-CN" sz="16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endParaRPr lang="en-US" altLang="zh-CN" sz="16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endParaRPr lang="en-US" altLang="zh-CN" sz="16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r>
              <a:rPr lang="zh-CN" altLang="en-US" sz="1100" dirty="0">
                <a:solidFill>
                  <a:srgbClr val="C8C8C8"/>
                </a:solidFill>
                <a:latin typeface="微软雅黑" panose="020B0503020204020204" pitchFamily="34" charset="-122"/>
                <a:ea typeface="微软雅黑" panose="020B0503020204020204" pitchFamily="34" charset="-122"/>
                <a:sym typeface="微软雅黑" panose="020B0503020204020204" pitchFamily="34" charset="-122"/>
              </a:rPr>
              <a:t>温馨提示：此视频框在点击“上传手机课件”时会进行转换，用手机进行观看时则会变为可点击的视频。此视频框可被拖动移位和修改大小</a:t>
            </a: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CEEBCAF0-A5EF-40E6-BFD7-DE35A5C23704}" type="slidenum">
              <a:rPr lang="zh-CN" altLang="en-US" sz="1600" smtClean="0">
                <a:solidFill>
                  <a:srgbClr val="FFFF00"/>
                </a:solidFill>
                <a:ea typeface="宋体" panose="02010600030101010101" pitchFamily="2" charset="-122"/>
              </a:rPr>
              <a:t>17</a:t>
            </a:fld>
            <a:endParaRPr lang="en-US" altLang="zh-CN" sz="1600">
              <a:solidFill>
                <a:srgbClr val="FFFF00"/>
              </a:solidFill>
              <a:ea typeface="宋体" panose="02010600030101010101" pitchFamily="2" charset="-122"/>
            </a:endParaRPr>
          </a:p>
        </p:txBody>
      </p:sp>
      <p:sp>
        <p:nvSpPr>
          <p:cNvPr id="564226" name="Rectangle 2"/>
          <p:cNvSpPr>
            <a:spLocks noGrp="1" noChangeArrowheads="1"/>
          </p:cNvSpPr>
          <p:nvPr>
            <p:ph type="body" idx="1"/>
          </p:nvPr>
        </p:nvSpPr>
        <p:spPr>
          <a:xfrm>
            <a:off x="179388" y="1412875"/>
            <a:ext cx="8785225" cy="1008063"/>
          </a:xfrm>
        </p:spPr>
        <p:txBody>
          <a:bodyPr/>
          <a:lstStyle/>
          <a:p>
            <a:pPr marL="914400" lvl="1" indent="-457200">
              <a:buFont typeface="Wingdings" panose="05000000000000000000" pitchFamily="2" charset="2"/>
              <a:buNone/>
            </a:pPr>
            <a:r>
              <a:rPr lang="zh-CN" altLang="en-US"/>
              <a:t>在平面坐标上的一个旋转矢量可以表示出正弦量的三要素</a:t>
            </a:r>
          </a:p>
        </p:txBody>
      </p:sp>
      <p:graphicFrame>
        <p:nvGraphicFramePr>
          <p:cNvPr id="564227" name="Object 3"/>
          <p:cNvGraphicFramePr>
            <a:graphicFrameLocks noChangeAspect="1"/>
          </p:cNvGraphicFramePr>
          <p:nvPr/>
        </p:nvGraphicFramePr>
        <p:xfrm>
          <a:off x="3089275" y="1801813"/>
          <a:ext cx="2965450" cy="554037"/>
        </p:xfrm>
        <a:graphic>
          <a:graphicData uri="http://schemas.openxmlformats.org/presentationml/2006/ole">
            <mc:AlternateContent xmlns:mc="http://schemas.openxmlformats.org/markup-compatibility/2006">
              <mc:Choice xmlns:v="urn:schemas-microsoft-com:vml" Requires="v">
                <p:oleObj name="公式" r:id="rId2" imgW="1231265" imgH="215900" progId="Equation.3">
                  <p:embed/>
                </p:oleObj>
              </mc:Choice>
              <mc:Fallback>
                <p:oleObj name="公式" r:id="rId2" imgW="1231265" imgH="215900" progId="Equation.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9275" y="1801813"/>
                        <a:ext cx="2965450" cy="554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4228" name="Text Box 4"/>
          <p:cNvSpPr txBox="1">
            <a:spLocks noChangeArrowheads="1"/>
          </p:cNvSpPr>
          <p:nvPr/>
        </p:nvSpPr>
        <p:spPr bwMode="auto">
          <a:xfrm>
            <a:off x="1403350" y="1824038"/>
            <a:ext cx="14874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kumimoji="1" lang="zh-CN" altLang="en-US" sz="2400"/>
              <a:t>设正弦量</a:t>
            </a:r>
            <a:r>
              <a:rPr kumimoji="1" lang="en-US" altLang="zh-CN" sz="2400"/>
              <a:t>:</a:t>
            </a:r>
          </a:p>
        </p:txBody>
      </p:sp>
      <p:sp>
        <p:nvSpPr>
          <p:cNvPr id="21510" name="Rectangle 5"/>
          <p:cNvSpPr>
            <a:spLocks noGrp="1" noChangeArrowheads="1"/>
          </p:cNvSpPr>
          <p:nvPr>
            <p:ph type="title"/>
          </p:nvPr>
        </p:nvSpPr>
        <p:spPr/>
        <p:txBody>
          <a:bodyPr/>
          <a:lstStyle/>
          <a:p>
            <a:r>
              <a:rPr lang="en-US" altLang="zh-CN" dirty="0"/>
              <a:t>3.2 </a:t>
            </a:r>
            <a:r>
              <a:rPr lang="zh-CN" altLang="en-US" dirty="0"/>
              <a:t>正弦量的相量表示 </a:t>
            </a:r>
          </a:p>
        </p:txBody>
      </p:sp>
      <p:graphicFrame>
        <p:nvGraphicFramePr>
          <p:cNvPr id="564230" name="Object 6"/>
          <p:cNvGraphicFramePr>
            <a:graphicFrameLocks noChangeAspect="1"/>
          </p:cNvGraphicFramePr>
          <p:nvPr/>
        </p:nvGraphicFramePr>
        <p:xfrm>
          <a:off x="971550" y="2106613"/>
          <a:ext cx="6713538" cy="2487612"/>
        </p:xfrm>
        <a:graphic>
          <a:graphicData uri="http://schemas.openxmlformats.org/presentationml/2006/ole">
            <mc:AlternateContent xmlns:mc="http://schemas.openxmlformats.org/markup-compatibility/2006">
              <mc:Choice xmlns:v="urn:schemas-microsoft-com:vml" Requires="v">
                <p:oleObj name="Visio" r:id="rId4" imgW="6346825" imgH="2286000" progId="Visio.Drawing.11">
                  <p:embed/>
                </p:oleObj>
              </mc:Choice>
              <mc:Fallback>
                <p:oleObj name="Visio" r:id="rId4" imgW="6346825" imgH="2286000" progId="Visio.Drawing.11">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550" y="2106613"/>
                        <a:ext cx="6713538" cy="2487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4231" name="Text Box 7"/>
          <p:cNvSpPr txBox="1">
            <a:spLocks noChangeArrowheads="1"/>
          </p:cNvSpPr>
          <p:nvPr/>
        </p:nvSpPr>
        <p:spPr bwMode="auto">
          <a:xfrm>
            <a:off x="250825" y="4699000"/>
            <a:ext cx="26638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50000"/>
              </a:spcBef>
              <a:buFontTx/>
              <a:buNone/>
            </a:pPr>
            <a:r>
              <a:rPr kumimoji="1" lang="zh-CN" altLang="en-US" sz="2400"/>
              <a:t>矢量长度 </a:t>
            </a:r>
            <a:r>
              <a:rPr kumimoji="1" lang="en-US" altLang="zh-CN" sz="2400" b="1"/>
              <a:t>= </a:t>
            </a:r>
            <a:r>
              <a:rPr lang="en-US" altLang="zh-CN" sz="2400" b="1" i="1">
                <a:solidFill>
                  <a:srgbClr val="000000"/>
                </a:solidFill>
              </a:rPr>
              <a:t>U </a:t>
            </a:r>
            <a:r>
              <a:rPr lang="en-US" altLang="zh-CN" sz="2400" b="1" baseline="-25000">
                <a:solidFill>
                  <a:srgbClr val="000000"/>
                </a:solidFill>
              </a:rPr>
              <a:t>m</a:t>
            </a:r>
            <a:r>
              <a:rPr kumimoji="1" lang="en-US" altLang="zh-CN" sz="2400" baseline="-25000"/>
              <a:t> </a:t>
            </a:r>
            <a:endParaRPr lang="en-US" altLang="zh-CN" sz="2400" baseline="-25000">
              <a:solidFill>
                <a:srgbClr val="000000"/>
              </a:solidFill>
            </a:endParaRPr>
          </a:p>
        </p:txBody>
      </p:sp>
      <p:sp>
        <p:nvSpPr>
          <p:cNvPr id="564232" name="Text Box 8"/>
          <p:cNvSpPr txBox="1">
            <a:spLocks noChangeArrowheads="1"/>
          </p:cNvSpPr>
          <p:nvPr/>
        </p:nvSpPr>
        <p:spPr bwMode="auto">
          <a:xfrm>
            <a:off x="250825" y="5203825"/>
            <a:ext cx="7848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50000"/>
              </a:spcBef>
              <a:buFontTx/>
              <a:buNone/>
            </a:pPr>
            <a:r>
              <a:rPr kumimoji="1" lang="zh-CN" altLang="en-US" sz="2400" dirty="0"/>
              <a:t>矢量以角速度</a:t>
            </a:r>
            <a:r>
              <a:rPr kumimoji="1" lang="en-US" altLang="zh-CN" sz="2400" b="1" i="1" dirty="0"/>
              <a:t>ω</a:t>
            </a:r>
            <a:r>
              <a:rPr kumimoji="1" lang="zh-CN" altLang="en-US" sz="2400" dirty="0"/>
              <a:t>按</a:t>
            </a:r>
            <a:r>
              <a:rPr kumimoji="1" lang="zh-CN" altLang="en-US" sz="2400" dirty="0">
                <a:solidFill>
                  <a:srgbClr val="FF0000"/>
                </a:solidFill>
              </a:rPr>
              <a:t>逆时针</a:t>
            </a:r>
            <a:r>
              <a:rPr kumimoji="1" lang="zh-CN" altLang="en-US" sz="2400" dirty="0"/>
              <a:t>方向旋转</a:t>
            </a:r>
          </a:p>
        </p:txBody>
      </p:sp>
      <p:sp>
        <p:nvSpPr>
          <p:cNvPr id="564233" name="Rectangle 9"/>
          <p:cNvSpPr>
            <a:spLocks noChangeArrowheads="1"/>
          </p:cNvSpPr>
          <p:nvPr/>
        </p:nvSpPr>
        <p:spPr bwMode="auto">
          <a:xfrm>
            <a:off x="3636963" y="4699000"/>
            <a:ext cx="4175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50000"/>
              </a:spcBef>
              <a:buFontTx/>
              <a:buNone/>
            </a:pPr>
            <a:r>
              <a:rPr kumimoji="1" lang="zh-CN" altLang="en-US" sz="2400"/>
              <a:t>矢量与横轴夹角 </a:t>
            </a:r>
            <a:r>
              <a:rPr kumimoji="1" lang="en-US" altLang="zh-CN" sz="2400"/>
              <a:t>=  </a:t>
            </a:r>
            <a:r>
              <a:rPr kumimoji="1" lang="zh-CN" altLang="en-US" sz="2400"/>
              <a:t>初相位</a:t>
            </a:r>
            <a:r>
              <a:rPr lang="el-GR" altLang="zh-CN" sz="2400" b="1" i="1">
                <a:ea typeface="宋体" panose="02010600030101010101" pitchFamily="2" charset="-122"/>
              </a:rPr>
              <a:t>θ</a:t>
            </a:r>
          </a:p>
        </p:txBody>
      </p:sp>
      <p:sp>
        <p:nvSpPr>
          <p:cNvPr id="564234" name="Rectangle 10"/>
          <p:cNvSpPr>
            <a:spLocks noChangeArrowheads="1"/>
          </p:cNvSpPr>
          <p:nvPr/>
        </p:nvSpPr>
        <p:spPr bwMode="auto">
          <a:xfrm>
            <a:off x="215900" y="5559425"/>
            <a:ext cx="88931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50000"/>
              </a:spcBef>
              <a:buFontTx/>
              <a:buNone/>
            </a:pPr>
            <a:r>
              <a:rPr kumimoji="1" lang="zh-CN" altLang="en-US" sz="2400"/>
              <a:t>旋转矢量每一瞬时在纵轴上的投影即表示相应时刻正弦量的瞬时值。</a:t>
            </a:r>
            <a:endParaRPr kumimoji="1" lang="en-US" altLang="zh-CN" sz="2400"/>
          </a:p>
        </p:txBody>
      </p:sp>
      <p:sp>
        <p:nvSpPr>
          <p:cNvPr id="21516" name="Rectangle 11"/>
          <p:cNvSpPr>
            <a:spLocks noChangeArrowheads="1"/>
          </p:cNvSpPr>
          <p:nvPr/>
        </p:nvSpPr>
        <p:spPr bwMode="auto">
          <a:xfrm>
            <a:off x="179388" y="1027113"/>
            <a:ext cx="338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en-US" altLang="zh-CN" sz="2400"/>
              <a:t>1</a:t>
            </a:r>
            <a:r>
              <a:rPr lang="zh-CN" altLang="en-US" sz="2400"/>
              <a:t>、旋转矢量表示正弦量</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64226">
                                            <p:txEl>
                                              <p:pRg st="0" end="0"/>
                                            </p:txEl>
                                          </p:spTgt>
                                        </p:tgtEl>
                                        <p:attrNameLst>
                                          <p:attrName>style.visibility</p:attrName>
                                        </p:attrNameLst>
                                      </p:cBhvr>
                                      <p:to>
                                        <p:strVal val="visible"/>
                                      </p:to>
                                    </p:set>
                                    <p:animEffect transition="in" filter="dissolve">
                                      <p:cBhvr>
                                        <p:cTn id="7" dur="500"/>
                                        <p:tgtEl>
                                          <p:spTgt spid="5642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64227"/>
                                        </p:tgtEl>
                                        <p:attrNameLst>
                                          <p:attrName>style.visibility</p:attrName>
                                        </p:attrNameLst>
                                      </p:cBhvr>
                                      <p:to>
                                        <p:strVal val="visible"/>
                                      </p:to>
                                    </p:set>
                                    <p:animEffect transition="in" filter="dissolve">
                                      <p:cBhvr>
                                        <p:cTn id="12" dur="500"/>
                                        <p:tgtEl>
                                          <p:spTgt spid="564227"/>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64228"/>
                                        </p:tgtEl>
                                        <p:attrNameLst>
                                          <p:attrName>style.visibility</p:attrName>
                                        </p:attrNameLst>
                                      </p:cBhvr>
                                      <p:to>
                                        <p:strVal val="visible"/>
                                      </p:to>
                                    </p:set>
                                    <p:animEffect transition="in" filter="dissolve">
                                      <p:cBhvr>
                                        <p:cTn id="15" dur="500"/>
                                        <p:tgtEl>
                                          <p:spTgt spid="56422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564230"/>
                                        </p:tgtEl>
                                        <p:attrNameLst>
                                          <p:attrName>style.visibility</p:attrName>
                                        </p:attrNameLst>
                                      </p:cBhvr>
                                      <p:to>
                                        <p:strVal val="visible"/>
                                      </p:to>
                                    </p:set>
                                    <p:animEffect transition="in" filter="dissolve">
                                      <p:cBhvr>
                                        <p:cTn id="20" dur="500"/>
                                        <p:tgtEl>
                                          <p:spTgt spid="56423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564231"/>
                                        </p:tgtEl>
                                        <p:attrNameLst>
                                          <p:attrName>style.visibility</p:attrName>
                                        </p:attrNameLst>
                                      </p:cBhvr>
                                      <p:to>
                                        <p:strVal val="visible"/>
                                      </p:to>
                                    </p:set>
                                    <p:animEffect transition="in" filter="dissolve">
                                      <p:cBhvr>
                                        <p:cTn id="25" dur="1000"/>
                                        <p:tgtEl>
                                          <p:spTgt spid="564231"/>
                                        </p:tgtEl>
                                      </p:cBhvr>
                                    </p:animEffect>
                                  </p:childTnLst>
                                </p:cTn>
                              </p:par>
                            </p:childTnLst>
                          </p:cTn>
                        </p:par>
                        <p:par>
                          <p:cTn id="26" fill="hold">
                            <p:stCondLst>
                              <p:cond delay="1000"/>
                            </p:stCondLst>
                            <p:childTnLst>
                              <p:par>
                                <p:cTn id="27" presetID="9" presetClass="entr" presetSubtype="0" fill="hold" grpId="0" nodeType="afterEffect">
                                  <p:stCondLst>
                                    <p:cond delay="0"/>
                                  </p:stCondLst>
                                  <p:childTnLst>
                                    <p:set>
                                      <p:cBhvr>
                                        <p:cTn id="28" dur="1" fill="hold">
                                          <p:stCondLst>
                                            <p:cond delay="0"/>
                                          </p:stCondLst>
                                        </p:cTn>
                                        <p:tgtEl>
                                          <p:spTgt spid="564233"/>
                                        </p:tgtEl>
                                        <p:attrNameLst>
                                          <p:attrName>style.visibility</p:attrName>
                                        </p:attrNameLst>
                                      </p:cBhvr>
                                      <p:to>
                                        <p:strVal val="visible"/>
                                      </p:to>
                                    </p:set>
                                    <p:animEffect transition="in" filter="dissolve">
                                      <p:cBhvr>
                                        <p:cTn id="29" dur="1000"/>
                                        <p:tgtEl>
                                          <p:spTgt spid="564233"/>
                                        </p:tgtEl>
                                      </p:cBhvr>
                                    </p:animEffect>
                                  </p:childTnLst>
                                </p:cTn>
                              </p:par>
                            </p:childTnLst>
                          </p:cTn>
                        </p:par>
                        <p:par>
                          <p:cTn id="30" fill="hold">
                            <p:stCondLst>
                              <p:cond delay="2000"/>
                            </p:stCondLst>
                            <p:childTnLst>
                              <p:par>
                                <p:cTn id="31" presetID="9" presetClass="entr" presetSubtype="0" fill="hold" grpId="0" nodeType="afterEffect">
                                  <p:stCondLst>
                                    <p:cond delay="0"/>
                                  </p:stCondLst>
                                  <p:childTnLst>
                                    <p:set>
                                      <p:cBhvr>
                                        <p:cTn id="32" dur="1" fill="hold">
                                          <p:stCondLst>
                                            <p:cond delay="0"/>
                                          </p:stCondLst>
                                        </p:cTn>
                                        <p:tgtEl>
                                          <p:spTgt spid="564232"/>
                                        </p:tgtEl>
                                        <p:attrNameLst>
                                          <p:attrName>style.visibility</p:attrName>
                                        </p:attrNameLst>
                                      </p:cBhvr>
                                      <p:to>
                                        <p:strVal val="visible"/>
                                      </p:to>
                                    </p:set>
                                    <p:animEffect transition="in" filter="dissolve">
                                      <p:cBhvr>
                                        <p:cTn id="33" dur="1000"/>
                                        <p:tgtEl>
                                          <p:spTgt spid="564232"/>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564234"/>
                                        </p:tgtEl>
                                        <p:attrNameLst>
                                          <p:attrName>style.visibility</p:attrName>
                                        </p:attrNameLst>
                                      </p:cBhvr>
                                      <p:to>
                                        <p:strVal val="visible"/>
                                      </p:to>
                                    </p:set>
                                    <p:animEffect transition="in" filter="dissolve">
                                      <p:cBhvr>
                                        <p:cTn id="38" dur="500"/>
                                        <p:tgtEl>
                                          <p:spTgt spid="564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226" grpId="0" build="p"/>
      <p:bldP spid="564228" grpId="0"/>
      <p:bldP spid="564231" grpId="0"/>
      <p:bldP spid="564232" grpId="0"/>
      <p:bldP spid="564233" grpId="0"/>
      <p:bldP spid="56423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35DC1FA3-10BA-4B13-81C9-1002745AE3C2}" type="slidenum">
              <a:rPr lang="zh-CN" altLang="en-US" sz="1600" smtClean="0">
                <a:solidFill>
                  <a:srgbClr val="FFFF00"/>
                </a:solidFill>
                <a:ea typeface="宋体" panose="02010600030101010101" pitchFamily="2" charset="-122"/>
              </a:rPr>
              <a:t>18</a:t>
            </a:fld>
            <a:endParaRPr lang="en-US" altLang="zh-CN" sz="1600">
              <a:solidFill>
                <a:srgbClr val="FFFF00"/>
              </a:solidFill>
              <a:ea typeface="宋体" panose="02010600030101010101" pitchFamily="2" charset="-122"/>
            </a:endParaRPr>
          </a:p>
        </p:txBody>
      </p:sp>
      <p:sp>
        <p:nvSpPr>
          <p:cNvPr id="22531" name="Rectangle 2"/>
          <p:cNvSpPr>
            <a:spLocks noGrp="1" noChangeArrowheads="1"/>
          </p:cNvSpPr>
          <p:nvPr>
            <p:ph type="title"/>
          </p:nvPr>
        </p:nvSpPr>
        <p:spPr/>
        <p:txBody>
          <a:bodyPr/>
          <a:lstStyle/>
          <a:p>
            <a:r>
              <a:rPr lang="en-US" altLang="zh-CN"/>
              <a:t>2</a:t>
            </a:r>
            <a:r>
              <a:rPr lang="zh-CN" altLang="en-US"/>
              <a:t>、正弦量的相量表示</a:t>
            </a:r>
          </a:p>
        </p:txBody>
      </p:sp>
      <p:sp>
        <p:nvSpPr>
          <p:cNvPr id="565251" name="Rectangle 3"/>
          <p:cNvSpPr>
            <a:spLocks noChangeArrowheads="1"/>
          </p:cNvSpPr>
          <p:nvPr/>
        </p:nvSpPr>
        <p:spPr bwMode="auto">
          <a:xfrm>
            <a:off x="250825" y="1265082"/>
            <a:ext cx="6724918" cy="465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10000"/>
              </a:lnSpc>
              <a:spcBef>
                <a:spcPct val="0"/>
              </a:spcBef>
              <a:buFontTx/>
              <a:buNone/>
            </a:pPr>
            <a:r>
              <a:rPr lang="zh-CN" altLang="en-US" sz="2400" dirty="0"/>
              <a:t>在同一线性正弦电路中，各正弦量为</a:t>
            </a:r>
            <a:r>
              <a:rPr lang="zh-CN" altLang="en-US" sz="2400" dirty="0">
                <a:solidFill>
                  <a:srgbClr val="FF0000"/>
                </a:solidFill>
              </a:rPr>
              <a:t>同频</a:t>
            </a:r>
            <a:r>
              <a:rPr lang="zh-CN" altLang="en-US" sz="2400" dirty="0"/>
              <a:t>正弦量 </a:t>
            </a:r>
          </a:p>
        </p:txBody>
      </p:sp>
      <p:sp>
        <p:nvSpPr>
          <p:cNvPr id="565252" name="Rectangle 4"/>
          <p:cNvSpPr>
            <a:spLocks noChangeArrowheads="1"/>
          </p:cNvSpPr>
          <p:nvPr/>
        </p:nvSpPr>
        <p:spPr bwMode="auto">
          <a:xfrm>
            <a:off x="250825" y="1755775"/>
            <a:ext cx="869315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10000"/>
              </a:lnSpc>
              <a:spcBef>
                <a:spcPct val="0"/>
              </a:spcBef>
              <a:buFontTx/>
              <a:buNone/>
            </a:pPr>
            <a:r>
              <a:rPr lang="zh-CN" altLang="en-US" sz="2400"/>
              <a:t>在分析电路时可以不考虑旋转</a:t>
            </a:r>
            <a:r>
              <a:rPr lang="en-US" altLang="zh-CN" sz="2400"/>
              <a:t>(</a:t>
            </a:r>
            <a:r>
              <a:rPr lang="zh-CN" altLang="en-US" sz="2400"/>
              <a:t>认为所有线段都以角频率</a:t>
            </a:r>
            <a:r>
              <a:rPr lang="en-US" altLang="zh-CN" sz="2400" i="1"/>
              <a:t>ω</a:t>
            </a:r>
            <a:r>
              <a:rPr lang="zh-CN" altLang="en-US" sz="2400"/>
              <a:t>旋转</a:t>
            </a:r>
            <a:r>
              <a:rPr lang="en-US" altLang="zh-CN" sz="2400"/>
              <a:t>) </a:t>
            </a:r>
          </a:p>
        </p:txBody>
      </p:sp>
      <p:sp>
        <p:nvSpPr>
          <p:cNvPr id="565253" name="Rectangle 5"/>
          <p:cNvSpPr>
            <a:spLocks noChangeArrowheads="1"/>
          </p:cNvSpPr>
          <p:nvPr/>
        </p:nvSpPr>
        <p:spPr bwMode="auto">
          <a:xfrm>
            <a:off x="250825" y="3168650"/>
            <a:ext cx="8577263"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10000"/>
              </a:lnSpc>
              <a:spcBef>
                <a:spcPct val="0"/>
              </a:spcBef>
              <a:buFontTx/>
              <a:buNone/>
            </a:pPr>
            <a:r>
              <a:rPr lang="zh-CN" altLang="en-US" sz="2400" dirty="0"/>
              <a:t>此时的有向线段，可以用复数来表示它，因此，对于正弦量，也可以用</a:t>
            </a:r>
            <a:r>
              <a:rPr lang="zh-CN" altLang="en-US" sz="2400" dirty="0">
                <a:solidFill>
                  <a:srgbClr val="FF0000"/>
                </a:solidFill>
              </a:rPr>
              <a:t>复数</a:t>
            </a:r>
            <a:r>
              <a:rPr lang="zh-CN" altLang="en-US" sz="2400" dirty="0"/>
              <a:t>来表示。 </a:t>
            </a:r>
          </a:p>
        </p:txBody>
      </p:sp>
      <p:sp>
        <p:nvSpPr>
          <p:cNvPr id="565254" name="Rectangle 6"/>
          <p:cNvSpPr>
            <a:spLocks noChangeArrowheads="1"/>
          </p:cNvSpPr>
          <p:nvPr/>
        </p:nvSpPr>
        <p:spPr bwMode="auto">
          <a:xfrm>
            <a:off x="250825" y="2262188"/>
            <a:ext cx="8496300"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10000"/>
              </a:lnSpc>
              <a:spcBef>
                <a:spcPct val="0"/>
              </a:spcBef>
              <a:buFontTx/>
              <a:buNone/>
            </a:pPr>
            <a:r>
              <a:rPr lang="zh-CN" altLang="en-US" sz="2400" dirty="0"/>
              <a:t>只需画出有向线段在</a:t>
            </a:r>
            <a:r>
              <a:rPr lang="en-US" altLang="zh-CN" sz="2400" i="1" dirty="0"/>
              <a:t>t</a:t>
            </a:r>
            <a:r>
              <a:rPr lang="en-US" altLang="zh-CN" sz="2400" dirty="0"/>
              <a:t>=0</a:t>
            </a:r>
            <a:r>
              <a:rPr lang="zh-CN" altLang="en-US" sz="2400" dirty="0"/>
              <a:t>时的初始位置即可表示各正弦量之间的大小和相位关系。 </a:t>
            </a:r>
          </a:p>
        </p:txBody>
      </p:sp>
      <p:sp>
        <p:nvSpPr>
          <p:cNvPr id="565255" name="Rectangle 7"/>
          <p:cNvSpPr>
            <a:spLocks noChangeArrowheads="1"/>
          </p:cNvSpPr>
          <p:nvPr/>
        </p:nvSpPr>
        <p:spPr bwMode="auto">
          <a:xfrm>
            <a:off x="250825" y="4076700"/>
            <a:ext cx="8642350"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10000"/>
              </a:lnSpc>
              <a:spcBef>
                <a:spcPct val="0"/>
              </a:spcBef>
              <a:buFontTx/>
              <a:buNone/>
            </a:pPr>
            <a:r>
              <a:rPr lang="zh-CN" altLang="en-US" sz="2400" dirty="0"/>
              <a:t>表示正弦量的</a:t>
            </a:r>
            <a:r>
              <a:rPr lang="zh-CN" altLang="en-US" sz="2400" dirty="0">
                <a:solidFill>
                  <a:srgbClr val="FF0000"/>
                </a:solidFill>
              </a:rPr>
              <a:t>复数</a:t>
            </a:r>
            <a:r>
              <a:rPr lang="zh-CN" altLang="en-US" sz="2400" dirty="0"/>
              <a:t>称为正弦量的</a:t>
            </a:r>
            <a:r>
              <a:rPr lang="zh-CN" altLang="en-US" sz="2400" dirty="0">
                <a:solidFill>
                  <a:srgbClr val="FF0000"/>
                </a:solidFill>
              </a:rPr>
              <a:t>相量</a:t>
            </a:r>
            <a:r>
              <a:rPr lang="zh-CN" altLang="en-US" sz="2400" dirty="0"/>
              <a:t>，用大写字母上面加圆点“</a:t>
            </a:r>
            <a:r>
              <a:rPr lang="en-US" altLang="zh-CN" sz="2400" dirty="0"/>
              <a:t>· ”</a:t>
            </a:r>
            <a:r>
              <a:rPr lang="zh-CN" altLang="en-US" sz="2400" dirty="0"/>
              <a:t>来表示 </a:t>
            </a:r>
          </a:p>
        </p:txBody>
      </p:sp>
      <p:graphicFrame>
        <p:nvGraphicFramePr>
          <p:cNvPr id="565256" name="Object 8"/>
          <p:cNvGraphicFramePr>
            <a:graphicFrameLocks noChangeAspect="1"/>
          </p:cNvGraphicFramePr>
          <p:nvPr/>
        </p:nvGraphicFramePr>
        <p:xfrm>
          <a:off x="2484438" y="4941888"/>
          <a:ext cx="625475" cy="592137"/>
        </p:xfrm>
        <a:graphic>
          <a:graphicData uri="http://schemas.openxmlformats.org/presentationml/2006/ole">
            <mc:AlternateContent xmlns:mc="http://schemas.openxmlformats.org/markup-compatibility/2006">
              <mc:Choice xmlns:v="urn:schemas-microsoft-com:vml" Requires="v">
                <p:oleObj name="公式" r:id="rId2" imgW="241300" imgH="228600" progId="Equation.3">
                  <p:embed/>
                </p:oleObj>
              </mc:Choice>
              <mc:Fallback>
                <p:oleObj name="公式" r:id="rId2" imgW="241300" imgH="228600" progId="Equation.3">
                  <p:embed/>
                  <p:pic>
                    <p:nvPicPr>
                      <p:cNvPr id="0"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4438" y="4941888"/>
                        <a:ext cx="625475" cy="59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65257" name="Object 9"/>
          <p:cNvGraphicFramePr/>
          <p:nvPr/>
        </p:nvGraphicFramePr>
        <p:xfrm>
          <a:off x="3419475" y="4941888"/>
          <a:ext cx="331788" cy="493712"/>
        </p:xfrm>
        <a:graphic>
          <a:graphicData uri="http://schemas.openxmlformats.org/presentationml/2006/ole">
            <mc:AlternateContent xmlns:mc="http://schemas.openxmlformats.org/markup-compatibility/2006">
              <mc:Choice xmlns:v="urn:schemas-microsoft-com:vml" Requires="v">
                <p:oleObj name="公式" r:id="rId4" imgW="127000" imgH="190500" progId="Equation.3">
                  <p:embed/>
                </p:oleObj>
              </mc:Choice>
              <mc:Fallback>
                <p:oleObj name="公式" r:id="rId4" imgW="127000" imgH="190500" progId="Equation.3">
                  <p:embed/>
                  <p:pic>
                    <p:nvPicPr>
                      <p:cNvPr id="0" name="Object 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9475" y="4941888"/>
                        <a:ext cx="331788"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65251"/>
                                        </p:tgtEl>
                                        <p:attrNameLst>
                                          <p:attrName>style.visibility</p:attrName>
                                        </p:attrNameLst>
                                      </p:cBhvr>
                                      <p:to>
                                        <p:strVal val="visible"/>
                                      </p:to>
                                    </p:set>
                                    <p:animEffect transition="in" filter="dissolve">
                                      <p:cBhvr>
                                        <p:cTn id="7" dur="500"/>
                                        <p:tgtEl>
                                          <p:spTgt spid="565251"/>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565252"/>
                                        </p:tgtEl>
                                        <p:attrNameLst>
                                          <p:attrName>style.visibility</p:attrName>
                                        </p:attrNameLst>
                                      </p:cBhvr>
                                      <p:to>
                                        <p:strVal val="visible"/>
                                      </p:to>
                                    </p:set>
                                    <p:animEffect transition="in" filter="dissolve">
                                      <p:cBhvr>
                                        <p:cTn id="11" dur="500"/>
                                        <p:tgtEl>
                                          <p:spTgt spid="565252"/>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565254"/>
                                        </p:tgtEl>
                                        <p:attrNameLst>
                                          <p:attrName>style.visibility</p:attrName>
                                        </p:attrNameLst>
                                      </p:cBhvr>
                                      <p:to>
                                        <p:strVal val="visible"/>
                                      </p:to>
                                    </p:set>
                                    <p:animEffect transition="in" filter="dissolve">
                                      <p:cBhvr>
                                        <p:cTn id="15" dur="500"/>
                                        <p:tgtEl>
                                          <p:spTgt spid="56525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65253"/>
                                        </p:tgtEl>
                                        <p:attrNameLst>
                                          <p:attrName>style.visibility</p:attrName>
                                        </p:attrNameLst>
                                      </p:cBhvr>
                                      <p:to>
                                        <p:strVal val="visible"/>
                                      </p:to>
                                    </p:set>
                                    <p:animEffect transition="in" filter="dissolve">
                                      <p:cBhvr>
                                        <p:cTn id="20" dur="500"/>
                                        <p:tgtEl>
                                          <p:spTgt spid="565253"/>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565255"/>
                                        </p:tgtEl>
                                        <p:attrNameLst>
                                          <p:attrName>style.visibility</p:attrName>
                                        </p:attrNameLst>
                                      </p:cBhvr>
                                      <p:to>
                                        <p:strVal val="visible"/>
                                      </p:to>
                                    </p:set>
                                    <p:animEffect transition="in" filter="dissolve">
                                      <p:cBhvr>
                                        <p:cTn id="25" dur="500"/>
                                        <p:tgtEl>
                                          <p:spTgt spid="565255"/>
                                        </p:tgtEl>
                                      </p:cBhvr>
                                    </p:animEffect>
                                  </p:childTnLst>
                                </p:cTn>
                              </p:par>
                            </p:childTnLst>
                          </p:cTn>
                        </p:par>
                        <p:par>
                          <p:cTn id="26" fill="hold">
                            <p:stCondLst>
                              <p:cond delay="500"/>
                            </p:stCondLst>
                            <p:childTnLst>
                              <p:par>
                                <p:cTn id="27" presetID="9" presetClass="entr" presetSubtype="0" fill="hold" nodeType="afterEffect">
                                  <p:stCondLst>
                                    <p:cond delay="0"/>
                                  </p:stCondLst>
                                  <p:childTnLst>
                                    <p:set>
                                      <p:cBhvr>
                                        <p:cTn id="28" dur="1" fill="hold">
                                          <p:stCondLst>
                                            <p:cond delay="0"/>
                                          </p:stCondLst>
                                        </p:cTn>
                                        <p:tgtEl>
                                          <p:spTgt spid="565256"/>
                                        </p:tgtEl>
                                        <p:attrNameLst>
                                          <p:attrName>style.visibility</p:attrName>
                                        </p:attrNameLst>
                                      </p:cBhvr>
                                      <p:to>
                                        <p:strVal val="visible"/>
                                      </p:to>
                                    </p:set>
                                    <p:animEffect transition="in" filter="dissolve">
                                      <p:cBhvr>
                                        <p:cTn id="29" dur="500"/>
                                        <p:tgtEl>
                                          <p:spTgt spid="565256"/>
                                        </p:tgtEl>
                                      </p:cBhvr>
                                    </p:animEffect>
                                  </p:childTnLst>
                                </p:cTn>
                              </p:par>
                            </p:childTnLst>
                          </p:cTn>
                        </p:par>
                        <p:par>
                          <p:cTn id="30" fill="hold">
                            <p:stCondLst>
                              <p:cond delay="1000"/>
                            </p:stCondLst>
                            <p:childTnLst>
                              <p:par>
                                <p:cTn id="31" presetID="9" presetClass="entr" presetSubtype="0" fill="hold" nodeType="afterEffect">
                                  <p:stCondLst>
                                    <p:cond delay="0"/>
                                  </p:stCondLst>
                                  <p:childTnLst>
                                    <p:set>
                                      <p:cBhvr>
                                        <p:cTn id="32" dur="1" fill="hold">
                                          <p:stCondLst>
                                            <p:cond delay="0"/>
                                          </p:stCondLst>
                                        </p:cTn>
                                        <p:tgtEl>
                                          <p:spTgt spid="565257"/>
                                        </p:tgtEl>
                                        <p:attrNameLst>
                                          <p:attrName>style.visibility</p:attrName>
                                        </p:attrNameLst>
                                      </p:cBhvr>
                                      <p:to>
                                        <p:strVal val="visible"/>
                                      </p:to>
                                    </p:set>
                                    <p:animEffect transition="in" filter="dissolve">
                                      <p:cBhvr>
                                        <p:cTn id="33" dur="500"/>
                                        <p:tgtEl>
                                          <p:spTgt spid="565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5251" grpId="0"/>
      <p:bldP spid="565252" grpId="0"/>
      <p:bldP spid="565253" grpId="0"/>
      <p:bldP spid="565254" grpId="0"/>
      <p:bldP spid="56525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9F45861B-1DFE-4EE3-865E-EC45037B8675}" type="slidenum">
              <a:rPr lang="zh-CN" altLang="en-US" sz="1600" smtClean="0">
                <a:solidFill>
                  <a:srgbClr val="FFFF00"/>
                </a:solidFill>
                <a:ea typeface="宋体" panose="02010600030101010101" pitchFamily="2" charset="-122"/>
              </a:rPr>
              <a:t>1</a:t>
            </a:fld>
            <a:endParaRPr lang="en-US" altLang="zh-CN" sz="1600">
              <a:solidFill>
                <a:srgbClr val="FFFF00"/>
              </a:solidFill>
              <a:ea typeface="宋体" panose="02010600030101010101" pitchFamily="2" charset="-122"/>
            </a:endParaRPr>
          </a:p>
        </p:txBody>
      </p:sp>
      <p:sp>
        <p:nvSpPr>
          <p:cNvPr id="6147" name="Rectangle 3"/>
          <p:cNvSpPr>
            <a:spLocks noGrp="1" noChangeArrowheads="1"/>
          </p:cNvSpPr>
          <p:nvPr>
            <p:ph type="title"/>
          </p:nvPr>
        </p:nvSpPr>
        <p:spPr/>
        <p:txBody>
          <a:bodyPr/>
          <a:lstStyle/>
          <a:p>
            <a:r>
              <a:rPr lang="zh-CN" altLang="en-US"/>
              <a:t>第</a:t>
            </a:r>
            <a:r>
              <a:rPr lang="en-US" altLang="zh-CN"/>
              <a:t>3</a:t>
            </a:r>
            <a:r>
              <a:rPr lang="zh-CN" altLang="en-US"/>
              <a:t>章  正弦稳态电路的分析</a:t>
            </a:r>
          </a:p>
        </p:txBody>
      </p:sp>
      <p:sp>
        <p:nvSpPr>
          <p:cNvPr id="6148" name="Rectangle 4"/>
          <p:cNvSpPr>
            <a:spLocks noGrp="1" noChangeArrowheads="1"/>
          </p:cNvSpPr>
          <p:nvPr>
            <p:ph type="body" idx="1"/>
          </p:nvPr>
        </p:nvSpPr>
        <p:spPr>
          <a:xfrm>
            <a:off x="685800" y="1196975"/>
            <a:ext cx="7772400" cy="4752975"/>
          </a:xfrm>
        </p:spPr>
        <p:txBody>
          <a:bodyPr/>
          <a:lstStyle/>
          <a:p>
            <a:pPr lvl="1">
              <a:lnSpc>
                <a:spcPct val="120000"/>
              </a:lnSpc>
            </a:pPr>
            <a:r>
              <a:rPr lang="en-US" altLang="zh-CN" dirty="0">
                <a:hlinkClick r:id="rId2" action="ppaction://hlinksldjump"/>
              </a:rPr>
              <a:t>3.1  </a:t>
            </a:r>
            <a:r>
              <a:rPr lang="zh-CN" altLang="en-US" dirty="0">
                <a:hlinkClick r:id="rId2" action="ppaction://hlinksldjump"/>
              </a:rPr>
              <a:t>正弦交流电的基本概念</a:t>
            </a:r>
            <a:endParaRPr lang="zh-CN" altLang="en-US" dirty="0"/>
          </a:p>
          <a:p>
            <a:pPr lvl="1">
              <a:lnSpc>
                <a:spcPct val="120000"/>
              </a:lnSpc>
            </a:pPr>
            <a:r>
              <a:rPr lang="en-US" altLang="zh-CN" dirty="0">
                <a:hlinkClick r:id="rId3" action="ppaction://hlinksldjump"/>
              </a:rPr>
              <a:t>3.2  </a:t>
            </a:r>
            <a:r>
              <a:rPr lang="zh-CN" altLang="en-US" dirty="0">
                <a:hlinkClick r:id="rId3" action="ppaction://hlinksldjump"/>
              </a:rPr>
              <a:t>正弦量的相量表示 </a:t>
            </a:r>
            <a:endParaRPr lang="zh-CN" altLang="en-US" dirty="0"/>
          </a:p>
          <a:p>
            <a:pPr lvl="1">
              <a:lnSpc>
                <a:spcPct val="120000"/>
              </a:lnSpc>
            </a:pPr>
            <a:r>
              <a:rPr lang="en-US" altLang="zh-CN" dirty="0">
                <a:hlinkClick r:id="rId4" action="ppaction://hlinksldjump">
                  <a:extLst>
                    <a:ext uri="{A12FA001-AC4F-418D-AE19-62706E023703}">
                      <ahyp:hlinkClr xmlns:ahyp="http://schemas.microsoft.com/office/drawing/2018/hyperlinkcolor" val="tx"/>
                    </a:ext>
                  </a:extLst>
                </a:hlinkClick>
              </a:rPr>
              <a:t>3.3  </a:t>
            </a:r>
            <a:r>
              <a:rPr lang="zh-CN" altLang="en-US" dirty="0">
                <a:hlinkClick r:id="rId4" action="ppaction://hlinksldjump">
                  <a:extLst>
                    <a:ext uri="{A12FA001-AC4F-418D-AE19-62706E023703}">
                      <ahyp:hlinkClr xmlns:ahyp="http://schemas.microsoft.com/office/drawing/2018/hyperlinkcolor" val="tx"/>
                    </a:ext>
                  </a:extLst>
                </a:hlinkClick>
              </a:rPr>
              <a:t>基尔霍夫定律的相量表示 </a:t>
            </a:r>
            <a:endParaRPr lang="zh-CN" altLang="en-US" dirty="0"/>
          </a:p>
          <a:p>
            <a:pPr lvl="1">
              <a:lnSpc>
                <a:spcPct val="120000"/>
              </a:lnSpc>
            </a:pPr>
            <a:r>
              <a:rPr lang="en-US" altLang="zh-CN" dirty="0"/>
              <a:t>3.4  3</a:t>
            </a:r>
            <a:r>
              <a:rPr lang="zh-CN" altLang="en-US" dirty="0"/>
              <a:t>种基本元件伏安关系的相量形式 </a:t>
            </a:r>
          </a:p>
          <a:p>
            <a:pPr lvl="1">
              <a:lnSpc>
                <a:spcPct val="120000"/>
              </a:lnSpc>
            </a:pPr>
            <a:r>
              <a:rPr lang="en-US" altLang="zh-CN" dirty="0"/>
              <a:t>3.5  </a:t>
            </a:r>
            <a:r>
              <a:rPr lang="zh-CN" altLang="en-US" dirty="0"/>
              <a:t>简单正弦交流电路 </a:t>
            </a:r>
          </a:p>
          <a:p>
            <a:pPr lvl="1">
              <a:lnSpc>
                <a:spcPct val="120000"/>
              </a:lnSpc>
            </a:pPr>
            <a:r>
              <a:rPr lang="en-US" altLang="zh-CN" dirty="0"/>
              <a:t>3.6  </a:t>
            </a:r>
            <a:r>
              <a:rPr lang="zh-CN" altLang="en-US" dirty="0"/>
              <a:t>正弦稳态电路分析 </a:t>
            </a:r>
          </a:p>
          <a:p>
            <a:pPr lvl="1">
              <a:lnSpc>
                <a:spcPct val="120000"/>
              </a:lnSpc>
            </a:pPr>
            <a:r>
              <a:rPr lang="en-US" altLang="zh-CN" dirty="0"/>
              <a:t>3.7  </a:t>
            </a:r>
            <a:r>
              <a:rPr lang="zh-CN" altLang="en-US" dirty="0"/>
              <a:t>正弦稳态电路的功率 </a:t>
            </a:r>
          </a:p>
          <a:p>
            <a:pPr lvl="1">
              <a:lnSpc>
                <a:spcPct val="120000"/>
              </a:lnSpc>
            </a:pPr>
            <a:r>
              <a:rPr lang="en-US" altLang="zh-CN" dirty="0"/>
              <a:t>3.8 </a:t>
            </a:r>
            <a:r>
              <a:rPr lang="zh-CN" altLang="en-US" dirty="0"/>
              <a:t>交流电路的频率特性 </a:t>
            </a:r>
          </a:p>
          <a:p>
            <a:pPr lvl="1">
              <a:lnSpc>
                <a:spcPct val="120000"/>
              </a:lnSpc>
            </a:pPr>
            <a:r>
              <a:rPr lang="en-US" altLang="zh-CN" dirty="0"/>
              <a:t>3.9  </a:t>
            </a:r>
            <a:r>
              <a:rPr lang="zh-CN" altLang="en-US" dirty="0"/>
              <a:t>三相电路 </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4A54C5D9-709A-4DB1-BF2E-A8B8CE68855E}" type="slidenum">
              <a:rPr lang="zh-CN" altLang="en-US" sz="1600" smtClean="0">
                <a:solidFill>
                  <a:srgbClr val="FFFF00"/>
                </a:solidFill>
                <a:ea typeface="宋体" panose="02010600030101010101" pitchFamily="2" charset="-122"/>
              </a:rPr>
              <a:t>19</a:t>
            </a:fld>
            <a:endParaRPr lang="en-US" altLang="zh-CN" sz="1600">
              <a:solidFill>
                <a:srgbClr val="FFFF00"/>
              </a:solidFill>
              <a:ea typeface="宋体" panose="02010600030101010101" pitchFamily="2" charset="-122"/>
            </a:endParaRPr>
          </a:p>
        </p:txBody>
      </p:sp>
      <p:sp>
        <p:nvSpPr>
          <p:cNvPr id="566274" name="Text Box 2"/>
          <p:cNvSpPr txBox="1">
            <a:spLocks noChangeArrowheads="1"/>
          </p:cNvSpPr>
          <p:nvPr/>
        </p:nvSpPr>
        <p:spPr bwMode="auto">
          <a:xfrm>
            <a:off x="6011863" y="4221163"/>
            <a:ext cx="2089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zh-CN" altLang="en-US" sz="2400">
                <a:latin typeface="黑体" panose="02010609060101010101" pitchFamily="49" charset="-122"/>
              </a:rPr>
              <a:t>复平面</a:t>
            </a:r>
          </a:p>
        </p:txBody>
      </p:sp>
      <p:sp>
        <p:nvSpPr>
          <p:cNvPr id="566275" name="Text Box 3"/>
          <p:cNvSpPr txBox="1">
            <a:spLocks noChangeArrowheads="1"/>
          </p:cNvSpPr>
          <p:nvPr/>
        </p:nvSpPr>
        <p:spPr bwMode="auto">
          <a:xfrm>
            <a:off x="250825" y="1628775"/>
            <a:ext cx="51847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zh-CN" altLang="en-US" sz="2400"/>
              <a:t>图中复数   </a:t>
            </a:r>
            <a:r>
              <a:rPr lang="en-US" altLang="zh-CN" sz="2400" b="1" i="1"/>
              <a:t>A=a+</a:t>
            </a:r>
            <a:r>
              <a:rPr lang="en-US" altLang="zh-CN" sz="2400" b="1"/>
              <a:t>j</a:t>
            </a:r>
            <a:r>
              <a:rPr lang="en-US" altLang="zh-CN" sz="2400" b="1" i="1"/>
              <a:t>b</a:t>
            </a:r>
            <a:r>
              <a:rPr lang="zh-CN" altLang="en-US" sz="2400"/>
              <a:t>，</a:t>
            </a:r>
            <a:r>
              <a:rPr lang="en-US" altLang="zh-CN" sz="2400" b="1" i="1"/>
              <a:t>a</a:t>
            </a:r>
            <a:r>
              <a:rPr lang="en-US" altLang="zh-CN" sz="2400" i="1"/>
              <a:t>  </a:t>
            </a:r>
            <a:r>
              <a:rPr lang="zh-CN" altLang="en-US" sz="2400"/>
              <a:t>为实部，</a:t>
            </a:r>
            <a:r>
              <a:rPr lang="en-US" altLang="zh-CN" sz="2400" b="1" i="1"/>
              <a:t>b</a:t>
            </a:r>
            <a:r>
              <a:rPr lang="en-US" altLang="zh-CN" sz="2400" i="1"/>
              <a:t> </a:t>
            </a:r>
            <a:r>
              <a:rPr lang="zh-CN" altLang="en-US" sz="2400"/>
              <a:t>为虚部。</a:t>
            </a:r>
          </a:p>
        </p:txBody>
      </p:sp>
      <p:sp>
        <p:nvSpPr>
          <p:cNvPr id="23557" name="Rectangle 4"/>
          <p:cNvSpPr>
            <a:spLocks noGrp="1" noChangeArrowheads="1"/>
          </p:cNvSpPr>
          <p:nvPr>
            <p:ph type="title"/>
          </p:nvPr>
        </p:nvSpPr>
        <p:spPr/>
        <p:txBody>
          <a:bodyPr/>
          <a:lstStyle/>
          <a:p>
            <a:r>
              <a:rPr lang="en-US" altLang="zh-CN"/>
              <a:t>2</a:t>
            </a:r>
            <a:r>
              <a:rPr lang="zh-CN" altLang="en-US"/>
              <a:t>、正弦量的相量表示</a:t>
            </a:r>
          </a:p>
        </p:txBody>
      </p:sp>
      <p:sp>
        <p:nvSpPr>
          <p:cNvPr id="23558" name="Rectangle 5"/>
          <p:cNvSpPr>
            <a:spLocks noGrp="1" noChangeArrowheads="1"/>
          </p:cNvSpPr>
          <p:nvPr>
            <p:ph type="body" idx="1"/>
          </p:nvPr>
        </p:nvSpPr>
        <p:spPr>
          <a:xfrm>
            <a:off x="323850" y="1052513"/>
            <a:ext cx="8496300" cy="576262"/>
          </a:xfrm>
        </p:spPr>
        <p:txBody>
          <a:bodyPr/>
          <a:lstStyle/>
          <a:p>
            <a:pPr lvl="1">
              <a:buFont typeface="Wingdings" panose="05000000000000000000" pitchFamily="2" charset="2"/>
              <a:buNone/>
            </a:pPr>
            <a:r>
              <a:rPr lang="zh-CN" altLang="en-US"/>
              <a:t>采用复数坐标，实轴与虚轴构成的平面称为复平面。</a:t>
            </a:r>
          </a:p>
        </p:txBody>
      </p:sp>
      <p:graphicFrame>
        <p:nvGraphicFramePr>
          <p:cNvPr id="566278" name="Object 6"/>
          <p:cNvGraphicFramePr>
            <a:graphicFrameLocks noChangeAspect="1"/>
          </p:cNvGraphicFramePr>
          <p:nvPr/>
        </p:nvGraphicFramePr>
        <p:xfrm>
          <a:off x="5578475" y="1844675"/>
          <a:ext cx="2449513" cy="2347913"/>
        </p:xfrm>
        <a:graphic>
          <a:graphicData uri="http://schemas.openxmlformats.org/presentationml/2006/ole">
            <mc:AlternateContent xmlns:mc="http://schemas.openxmlformats.org/markup-compatibility/2006">
              <mc:Choice xmlns:v="urn:schemas-microsoft-com:vml" Requires="v">
                <p:oleObj name="Visio" r:id="rId2" imgW="2420620" imgH="2178685" progId="Visio.Drawing.11">
                  <p:embed/>
                </p:oleObj>
              </mc:Choice>
              <mc:Fallback>
                <p:oleObj name="Visio" r:id="rId2" imgW="2420620" imgH="2178685" progId="Visio.Drawing.11">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8475" y="1844675"/>
                        <a:ext cx="2449513" cy="2347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6279" name="Text Box 7"/>
          <p:cNvSpPr txBox="1">
            <a:spLocks noChangeArrowheads="1"/>
          </p:cNvSpPr>
          <p:nvPr/>
        </p:nvSpPr>
        <p:spPr bwMode="auto">
          <a:xfrm>
            <a:off x="395288" y="2708275"/>
            <a:ext cx="172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zh-CN" altLang="en-US" sz="2400"/>
              <a:t>复数的模</a:t>
            </a:r>
          </a:p>
        </p:txBody>
      </p:sp>
      <p:graphicFrame>
        <p:nvGraphicFramePr>
          <p:cNvPr id="566280" name="Object 8"/>
          <p:cNvGraphicFramePr>
            <a:graphicFrameLocks noChangeAspect="1"/>
          </p:cNvGraphicFramePr>
          <p:nvPr/>
        </p:nvGraphicFramePr>
        <p:xfrm>
          <a:off x="2124075" y="2636838"/>
          <a:ext cx="1985963" cy="644525"/>
        </p:xfrm>
        <a:graphic>
          <a:graphicData uri="http://schemas.openxmlformats.org/presentationml/2006/ole">
            <mc:AlternateContent xmlns:mc="http://schemas.openxmlformats.org/markup-compatibility/2006">
              <mc:Choice xmlns:v="urn:schemas-microsoft-com:vml" Requires="v">
                <p:oleObj name="Equation" r:id="rId4" imgW="901065" imgH="292100" progId="Equation.3">
                  <p:embed/>
                </p:oleObj>
              </mc:Choice>
              <mc:Fallback>
                <p:oleObj name="Equation" r:id="rId4" imgW="901065" imgH="292100"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4075" y="2636838"/>
                        <a:ext cx="1985963" cy="644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6281" name="Object 9"/>
          <p:cNvGraphicFramePr>
            <a:graphicFrameLocks noChangeAspect="1"/>
          </p:cNvGraphicFramePr>
          <p:nvPr/>
        </p:nvGraphicFramePr>
        <p:xfrm>
          <a:off x="2195513" y="3429000"/>
          <a:ext cx="1843087" cy="895350"/>
        </p:xfrm>
        <a:graphic>
          <a:graphicData uri="http://schemas.openxmlformats.org/presentationml/2006/ole">
            <mc:AlternateContent xmlns:mc="http://schemas.openxmlformats.org/markup-compatibility/2006">
              <mc:Choice xmlns:v="urn:schemas-microsoft-com:vml" Requires="v">
                <p:oleObj name="公式" r:id="rId6" imgW="837565" imgH="406400" progId="Equation.3">
                  <p:embed/>
                </p:oleObj>
              </mc:Choice>
              <mc:Fallback>
                <p:oleObj name="公式" r:id="rId6" imgW="837565" imgH="406400"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5513" y="3429000"/>
                        <a:ext cx="1843087" cy="895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6282" name="Text Box 10"/>
          <p:cNvSpPr txBox="1">
            <a:spLocks noChangeArrowheads="1"/>
          </p:cNvSpPr>
          <p:nvPr/>
        </p:nvSpPr>
        <p:spPr bwMode="auto">
          <a:xfrm>
            <a:off x="395288" y="3530600"/>
            <a:ext cx="1800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zh-CN" altLang="en-US" sz="2400"/>
              <a:t>复数的辐角</a:t>
            </a:r>
          </a:p>
        </p:txBody>
      </p:sp>
      <p:sp>
        <p:nvSpPr>
          <p:cNvPr id="566283" name="Text Box 11"/>
          <p:cNvSpPr txBox="1">
            <a:spLocks noChangeArrowheads="1"/>
          </p:cNvSpPr>
          <p:nvPr/>
        </p:nvSpPr>
        <p:spPr bwMode="auto">
          <a:xfrm>
            <a:off x="395288" y="4352925"/>
            <a:ext cx="9350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zh-CN" altLang="en-US" sz="2400"/>
              <a:t>实部</a:t>
            </a:r>
          </a:p>
        </p:txBody>
      </p:sp>
      <p:sp>
        <p:nvSpPr>
          <p:cNvPr id="566284" name="Text Box 12"/>
          <p:cNvSpPr txBox="1">
            <a:spLocks noChangeArrowheads="1"/>
          </p:cNvSpPr>
          <p:nvPr/>
        </p:nvSpPr>
        <p:spPr bwMode="auto">
          <a:xfrm>
            <a:off x="395288" y="5176838"/>
            <a:ext cx="936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zh-CN" altLang="en-US" sz="2400"/>
              <a:t>虚部</a:t>
            </a:r>
          </a:p>
        </p:txBody>
      </p:sp>
      <p:sp>
        <p:nvSpPr>
          <p:cNvPr id="566285" name="Text Box 13"/>
          <p:cNvSpPr txBox="1">
            <a:spLocks noChangeArrowheads="1"/>
          </p:cNvSpPr>
          <p:nvPr/>
        </p:nvSpPr>
        <p:spPr bwMode="auto">
          <a:xfrm>
            <a:off x="4500563" y="4627563"/>
            <a:ext cx="29511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zh-CN" altLang="en-US" sz="2400"/>
              <a:t>复数还可以写成</a:t>
            </a:r>
          </a:p>
        </p:txBody>
      </p:sp>
      <p:graphicFrame>
        <p:nvGraphicFramePr>
          <p:cNvPr id="566286" name="Object 14"/>
          <p:cNvGraphicFramePr>
            <a:graphicFrameLocks noChangeAspect="1"/>
          </p:cNvGraphicFramePr>
          <p:nvPr/>
        </p:nvGraphicFramePr>
        <p:xfrm>
          <a:off x="1547813" y="4292600"/>
          <a:ext cx="1616075" cy="528638"/>
        </p:xfrm>
        <a:graphic>
          <a:graphicData uri="http://schemas.openxmlformats.org/presentationml/2006/ole">
            <mc:AlternateContent xmlns:mc="http://schemas.openxmlformats.org/markup-compatibility/2006">
              <mc:Choice xmlns:v="urn:schemas-microsoft-com:vml" Requires="v">
                <p:oleObj name="公式" r:id="rId8" imgW="736600" imgH="241300" progId="Equation.3">
                  <p:embed/>
                </p:oleObj>
              </mc:Choice>
              <mc:Fallback>
                <p:oleObj name="公式" r:id="rId8" imgW="736600" imgH="241300" progId="Equation.3">
                  <p:embed/>
                  <p:pic>
                    <p:nvPicPr>
                      <p:cNvPr id="0"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47813" y="4292600"/>
                        <a:ext cx="1616075" cy="528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6287" name="Object 15"/>
          <p:cNvGraphicFramePr>
            <a:graphicFrameLocks noChangeAspect="1"/>
          </p:cNvGraphicFramePr>
          <p:nvPr/>
        </p:nvGraphicFramePr>
        <p:xfrm>
          <a:off x="4572000" y="5135563"/>
          <a:ext cx="1420813" cy="528637"/>
        </p:xfrm>
        <a:graphic>
          <a:graphicData uri="http://schemas.openxmlformats.org/presentationml/2006/ole">
            <mc:AlternateContent xmlns:mc="http://schemas.openxmlformats.org/markup-compatibility/2006">
              <mc:Choice xmlns:v="urn:schemas-microsoft-com:vml" Requires="v">
                <p:oleObj name="公式" r:id="rId10" imgW="647700" imgH="241300" progId="Equation.3">
                  <p:embed/>
                </p:oleObj>
              </mc:Choice>
              <mc:Fallback>
                <p:oleObj name="公式" r:id="rId10" imgW="647700" imgH="241300" progId="Equation.3">
                  <p:embed/>
                  <p:pic>
                    <p:nvPicPr>
                      <p:cNvPr id="0"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72000" y="5135563"/>
                        <a:ext cx="1420813" cy="528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6288" name="Object 16"/>
          <p:cNvGraphicFramePr>
            <a:graphicFrameLocks noChangeAspect="1"/>
          </p:cNvGraphicFramePr>
          <p:nvPr/>
        </p:nvGraphicFramePr>
        <p:xfrm>
          <a:off x="1547813" y="5157788"/>
          <a:ext cx="1592262" cy="530225"/>
        </p:xfrm>
        <a:graphic>
          <a:graphicData uri="http://schemas.openxmlformats.org/presentationml/2006/ole">
            <mc:AlternateContent xmlns:mc="http://schemas.openxmlformats.org/markup-compatibility/2006">
              <mc:Choice xmlns:v="urn:schemas-microsoft-com:vml" Requires="v">
                <p:oleObj name="公式" r:id="rId12" imgW="723900" imgH="241300" progId="Equation.3">
                  <p:embed/>
                </p:oleObj>
              </mc:Choice>
              <mc:Fallback>
                <p:oleObj name="公式" r:id="rId12" imgW="723900" imgH="241300" progId="Equation.3">
                  <p:embed/>
                  <p:pic>
                    <p:nvPicPr>
                      <p:cNvPr id="0" name="Object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47813" y="5157788"/>
                        <a:ext cx="1592262"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6289" name="Object 17"/>
          <p:cNvGraphicFramePr>
            <a:graphicFrameLocks noChangeAspect="1"/>
          </p:cNvGraphicFramePr>
          <p:nvPr/>
        </p:nvGraphicFramePr>
        <p:xfrm>
          <a:off x="7177088" y="5133975"/>
          <a:ext cx="1371600" cy="482600"/>
        </p:xfrm>
        <a:graphic>
          <a:graphicData uri="http://schemas.openxmlformats.org/presentationml/2006/ole">
            <mc:AlternateContent xmlns:mc="http://schemas.openxmlformats.org/markup-compatibility/2006">
              <mc:Choice xmlns:v="urn:schemas-microsoft-com:vml" Requires="v">
                <p:oleObj name="公式" r:id="rId14" imgW="685800" imgH="241300" progId="Equation.3">
                  <p:embed/>
                </p:oleObj>
              </mc:Choice>
              <mc:Fallback>
                <p:oleObj name="公式" r:id="rId14" imgW="685800" imgH="241300" progId="Equation.3">
                  <p:embed/>
                  <p:pic>
                    <p:nvPicPr>
                      <p:cNvPr id="0" name="Object 1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77088" y="5133975"/>
                        <a:ext cx="13716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6290" name="Text Box 18"/>
          <p:cNvSpPr txBox="1">
            <a:spLocks noChangeArrowheads="1"/>
          </p:cNvSpPr>
          <p:nvPr/>
        </p:nvSpPr>
        <p:spPr bwMode="auto">
          <a:xfrm>
            <a:off x="6156325" y="5084763"/>
            <a:ext cx="936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zh-CN" altLang="en-US" sz="2400"/>
              <a:t>或者</a:t>
            </a:r>
          </a:p>
        </p:txBody>
      </p:sp>
      <p:sp>
        <p:nvSpPr>
          <p:cNvPr id="566291" name="Text Box 19"/>
          <p:cNvSpPr txBox="1">
            <a:spLocks noChangeArrowheads="1"/>
          </p:cNvSpPr>
          <p:nvPr/>
        </p:nvSpPr>
        <p:spPr bwMode="auto">
          <a:xfrm>
            <a:off x="4211638" y="3716338"/>
            <a:ext cx="996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en-US" altLang="zh-CN" sz="2400"/>
              <a:t>(</a:t>
            </a:r>
            <a:r>
              <a:rPr lang="zh-CN" altLang="en-US" sz="2400"/>
              <a:t>广义</a:t>
            </a:r>
            <a:r>
              <a:rPr lang="en-US" altLang="zh-CN" sz="2400"/>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566278"/>
                                        </p:tgtEl>
                                        <p:attrNameLst>
                                          <p:attrName>style.visibility</p:attrName>
                                        </p:attrNameLst>
                                      </p:cBhvr>
                                      <p:to>
                                        <p:strVal val="visible"/>
                                      </p:to>
                                    </p:set>
                                    <p:animEffect transition="in" filter="dissolve">
                                      <p:cBhvr>
                                        <p:cTn id="7" dur="500"/>
                                        <p:tgtEl>
                                          <p:spTgt spid="56627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66274"/>
                                        </p:tgtEl>
                                        <p:attrNameLst>
                                          <p:attrName>style.visibility</p:attrName>
                                        </p:attrNameLst>
                                      </p:cBhvr>
                                      <p:to>
                                        <p:strVal val="visible"/>
                                      </p:to>
                                    </p:set>
                                    <p:animEffect transition="in" filter="wipe(left)">
                                      <p:cBhvr>
                                        <p:cTn id="11" dur="500"/>
                                        <p:tgtEl>
                                          <p:spTgt spid="566274"/>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566275"/>
                                        </p:tgtEl>
                                        <p:attrNameLst>
                                          <p:attrName>style.visibility</p:attrName>
                                        </p:attrNameLst>
                                      </p:cBhvr>
                                      <p:to>
                                        <p:strVal val="visible"/>
                                      </p:to>
                                    </p:set>
                                    <p:animEffect transition="in" filter="dissolve">
                                      <p:cBhvr>
                                        <p:cTn id="15" dur="500"/>
                                        <p:tgtEl>
                                          <p:spTgt spid="56627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66279"/>
                                        </p:tgtEl>
                                        <p:attrNameLst>
                                          <p:attrName>style.visibility</p:attrName>
                                        </p:attrNameLst>
                                      </p:cBhvr>
                                      <p:to>
                                        <p:strVal val="visible"/>
                                      </p:to>
                                    </p:set>
                                    <p:animEffect transition="in" filter="dissolve">
                                      <p:cBhvr>
                                        <p:cTn id="20" dur="500"/>
                                        <p:tgtEl>
                                          <p:spTgt spid="566279"/>
                                        </p:tgtEl>
                                      </p:cBhvr>
                                    </p:animEffect>
                                  </p:childTnLst>
                                </p:cTn>
                              </p:par>
                            </p:childTnLst>
                          </p:cTn>
                        </p:par>
                        <p:par>
                          <p:cTn id="21" fill="hold">
                            <p:stCondLst>
                              <p:cond delay="500"/>
                            </p:stCondLst>
                            <p:childTnLst>
                              <p:par>
                                <p:cTn id="22" presetID="9" presetClass="entr" presetSubtype="0" fill="hold" nodeType="afterEffect">
                                  <p:stCondLst>
                                    <p:cond delay="0"/>
                                  </p:stCondLst>
                                  <p:childTnLst>
                                    <p:set>
                                      <p:cBhvr>
                                        <p:cTn id="23" dur="1" fill="hold">
                                          <p:stCondLst>
                                            <p:cond delay="0"/>
                                          </p:stCondLst>
                                        </p:cTn>
                                        <p:tgtEl>
                                          <p:spTgt spid="566280"/>
                                        </p:tgtEl>
                                        <p:attrNameLst>
                                          <p:attrName>style.visibility</p:attrName>
                                        </p:attrNameLst>
                                      </p:cBhvr>
                                      <p:to>
                                        <p:strVal val="visible"/>
                                      </p:to>
                                    </p:set>
                                    <p:animEffect transition="in" filter="dissolve">
                                      <p:cBhvr>
                                        <p:cTn id="24" dur="500"/>
                                        <p:tgtEl>
                                          <p:spTgt spid="566280"/>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566282"/>
                                        </p:tgtEl>
                                        <p:attrNameLst>
                                          <p:attrName>style.visibility</p:attrName>
                                        </p:attrNameLst>
                                      </p:cBhvr>
                                      <p:to>
                                        <p:strVal val="visible"/>
                                      </p:to>
                                    </p:set>
                                    <p:animEffect transition="in" filter="dissolve">
                                      <p:cBhvr>
                                        <p:cTn id="29" dur="500"/>
                                        <p:tgtEl>
                                          <p:spTgt spid="566282"/>
                                        </p:tgtEl>
                                      </p:cBhvr>
                                    </p:animEffect>
                                  </p:childTnLst>
                                </p:cTn>
                              </p:par>
                            </p:childTnLst>
                          </p:cTn>
                        </p:par>
                        <p:par>
                          <p:cTn id="30" fill="hold">
                            <p:stCondLst>
                              <p:cond delay="500"/>
                            </p:stCondLst>
                            <p:childTnLst>
                              <p:par>
                                <p:cTn id="31" presetID="9" presetClass="entr" presetSubtype="0" fill="hold" nodeType="afterEffect">
                                  <p:stCondLst>
                                    <p:cond delay="0"/>
                                  </p:stCondLst>
                                  <p:childTnLst>
                                    <p:set>
                                      <p:cBhvr>
                                        <p:cTn id="32" dur="1" fill="hold">
                                          <p:stCondLst>
                                            <p:cond delay="0"/>
                                          </p:stCondLst>
                                        </p:cTn>
                                        <p:tgtEl>
                                          <p:spTgt spid="566281"/>
                                        </p:tgtEl>
                                        <p:attrNameLst>
                                          <p:attrName>style.visibility</p:attrName>
                                        </p:attrNameLst>
                                      </p:cBhvr>
                                      <p:to>
                                        <p:strVal val="visible"/>
                                      </p:to>
                                    </p:set>
                                    <p:animEffect transition="in" filter="dissolve">
                                      <p:cBhvr>
                                        <p:cTn id="33" dur="500"/>
                                        <p:tgtEl>
                                          <p:spTgt spid="566281"/>
                                        </p:tgtEl>
                                      </p:cBhvr>
                                    </p:animEffect>
                                  </p:childTnLst>
                                </p:cTn>
                              </p:par>
                            </p:childTnLst>
                          </p:cTn>
                        </p:par>
                        <p:par>
                          <p:cTn id="34" fill="hold">
                            <p:stCondLst>
                              <p:cond delay="1000"/>
                            </p:stCondLst>
                            <p:childTnLst>
                              <p:par>
                                <p:cTn id="35" presetID="22" presetClass="entr" presetSubtype="8" fill="hold" grpId="0" nodeType="afterEffect">
                                  <p:stCondLst>
                                    <p:cond delay="0"/>
                                  </p:stCondLst>
                                  <p:childTnLst>
                                    <p:set>
                                      <p:cBhvr>
                                        <p:cTn id="36" dur="1" fill="hold">
                                          <p:stCondLst>
                                            <p:cond delay="0"/>
                                          </p:stCondLst>
                                        </p:cTn>
                                        <p:tgtEl>
                                          <p:spTgt spid="566291"/>
                                        </p:tgtEl>
                                        <p:attrNameLst>
                                          <p:attrName>style.visibility</p:attrName>
                                        </p:attrNameLst>
                                      </p:cBhvr>
                                      <p:to>
                                        <p:strVal val="visible"/>
                                      </p:to>
                                    </p:set>
                                    <p:animEffect transition="in" filter="wipe(left)">
                                      <p:cBhvr>
                                        <p:cTn id="37" dur="500"/>
                                        <p:tgtEl>
                                          <p:spTgt spid="566291"/>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566283"/>
                                        </p:tgtEl>
                                        <p:attrNameLst>
                                          <p:attrName>style.visibility</p:attrName>
                                        </p:attrNameLst>
                                      </p:cBhvr>
                                      <p:to>
                                        <p:strVal val="visible"/>
                                      </p:to>
                                    </p:set>
                                    <p:animEffect transition="in" filter="dissolve">
                                      <p:cBhvr>
                                        <p:cTn id="42" dur="500"/>
                                        <p:tgtEl>
                                          <p:spTgt spid="566283"/>
                                        </p:tgtEl>
                                      </p:cBhvr>
                                    </p:animEffect>
                                  </p:childTnLst>
                                </p:cTn>
                              </p:par>
                            </p:childTnLst>
                          </p:cTn>
                        </p:par>
                        <p:par>
                          <p:cTn id="43" fill="hold">
                            <p:stCondLst>
                              <p:cond delay="500"/>
                            </p:stCondLst>
                            <p:childTnLst>
                              <p:par>
                                <p:cTn id="44" presetID="9" presetClass="entr" presetSubtype="0" fill="hold" nodeType="afterEffect">
                                  <p:stCondLst>
                                    <p:cond delay="0"/>
                                  </p:stCondLst>
                                  <p:childTnLst>
                                    <p:set>
                                      <p:cBhvr>
                                        <p:cTn id="45" dur="1" fill="hold">
                                          <p:stCondLst>
                                            <p:cond delay="0"/>
                                          </p:stCondLst>
                                        </p:cTn>
                                        <p:tgtEl>
                                          <p:spTgt spid="566286"/>
                                        </p:tgtEl>
                                        <p:attrNameLst>
                                          <p:attrName>style.visibility</p:attrName>
                                        </p:attrNameLst>
                                      </p:cBhvr>
                                      <p:to>
                                        <p:strVal val="visible"/>
                                      </p:to>
                                    </p:set>
                                    <p:animEffect transition="in" filter="dissolve">
                                      <p:cBhvr>
                                        <p:cTn id="46" dur="500"/>
                                        <p:tgtEl>
                                          <p:spTgt spid="566286"/>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566284"/>
                                        </p:tgtEl>
                                        <p:attrNameLst>
                                          <p:attrName>style.visibility</p:attrName>
                                        </p:attrNameLst>
                                      </p:cBhvr>
                                      <p:to>
                                        <p:strVal val="visible"/>
                                      </p:to>
                                    </p:set>
                                    <p:animEffect transition="in" filter="dissolve">
                                      <p:cBhvr>
                                        <p:cTn id="51" dur="500"/>
                                        <p:tgtEl>
                                          <p:spTgt spid="566284"/>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566288"/>
                                        </p:tgtEl>
                                        <p:attrNameLst>
                                          <p:attrName>style.visibility</p:attrName>
                                        </p:attrNameLst>
                                      </p:cBhvr>
                                      <p:to>
                                        <p:strVal val="visible"/>
                                      </p:to>
                                    </p:set>
                                    <p:animEffect transition="in" filter="dissolve">
                                      <p:cBhvr>
                                        <p:cTn id="55" dur="500"/>
                                        <p:tgtEl>
                                          <p:spTgt spid="566288"/>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566285"/>
                                        </p:tgtEl>
                                        <p:attrNameLst>
                                          <p:attrName>style.visibility</p:attrName>
                                        </p:attrNameLst>
                                      </p:cBhvr>
                                      <p:to>
                                        <p:strVal val="visible"/>
                                      </p:to>
                                    </p:set>
                                    <p:animEffect transition="in" filter="dissolve">
                                      <p:cBhvr>
                                        <p:cTn id="60" dur="500"/>
                                        <p:tgtEl>
                                          <p:spTgt spid="566285"/>
                                        </p:tgtEl>
                                      </p:cBhvr>
                                    </p:animEffect>
                                  </p:childTnLst>
                                </p:cTn>
                              </p:par>
                            </p:childTnLst>
                          </p:cTn>
                        </p:par>
                        <p:par>
                          <p:cTn id="61" fill="hold">
                            <p:stCondLst>
                              <p:cond delay="500"/>
                            </p:stCondLst>
                            <p:childTnLst>
                              <p:par>
                                <p:cTn id="62" presetID="9" presetClass="entr" presetSubtype="0" fill="hold" nodeType="afterEffect">
                                  <p:stCondLst>
                                    <p:cond delay="0"/>
                                  </p:stCondLst>
                                  <p:childTnLst>
                                    <p:set>
                                      <p:cBhvr>
                                        <p:cTn id="63" dur="1" fill="hold">
                                          <p:stCondLst>
                                            <p:cond delay="0"/>
                                          </p:stCondLst>
                                        </p:cTn>
                                        <p:tgtEl>
                                          <p:spTgt spid="566287"/>
                                        </p:tgtEl>
                                        <p:attrNameLst>
                                          <p:attrName>style.visibility</p:attrName>
                                        </p:attrNameLst>
                                      </p:cBhvr>
                                      <p:to>
                                        <p:strVal val="visible"/>
                                      </p:to>
                                    </p:set>
                                    <p:animEffect transition="in" filter="dissolve">
                                      <p:cBhvr>
                                        <p:cTn id="64" dur="500"/>
                                        <p:tgtEl>
                                          <p:spTgt spid="566287"/>
                                        </p:tgtEl>
                                      </p:cBhvr>
                                    </p:animEffect>
                                  </p:childTnLst>
                                </p:cTn>
                              </p:par>
                            </p:childTnLst>
                          </p:cTn>
                        </p:par>
                        <p:par>
                          <p:cTn id="65" fill="hold">
                            <p:stCondLst>
                              <p:cond delay="1000"/>
                            </p:stCondLst>
                            <p:childTnLst>
                              <p:par>
                                <p:cTn id="66" presetID="9" presetClass="entr" presetSubtype="0" fill="hold" grpId="0" nodeType="afterEffect">
                                  <p:stCondLst>
                                    <p:cond delay="0"/>
                                  </p:stCondLst>
                                  <p:childTnLst>
                                    <p:set>
                                      <p:cBhvr>
                                        <p:cTn id="67" dur="1" fill="hold">
                                          <p:stCondLst>
                                            <p:cond delay="0"/>
                                          </p:stCondLst>
                                        </p:cTn>
                                        <p:tgtEl>
                                          <p:spTgt spid="566290"/>
                                        </p:tgtEl>
                                        <p:attrNameLst>
                                          <p:attrName>style.visibility</p:attrName>
                                        </p:attrNameLst>
                                      </p:cBhvr>
                                      <p:to>
                                        <p:strVal val="visible"/>
                                      </p:to>
                                    </p:set>
                                    <p:animEffect transition="in" filter="dissolve">
                                      <p:cBhvr>
                                        <p:cTn id="68" dur="500"/>
                                        <p:tgtEl>
                                          <p:spTgt spid="566290"/>
                                        </p:tgtEl>
                                      </p:cBhvr>
                                    </p:animEffect>
                                  </p:childTnLst>
                                </p:cTn>
                              </p:par>
                            </p:childTnLst>
                          </p:cTn>
                        </p:par>
                        <p:par>
                          <p:cTn id="69" fill="hold">
                            <p:stCondLst>
                              <p:cond delay="1500"/>
                            </p:stCondLst>
                            <p:childTnLst>
                              <p:par>
                                <p:cTn id="70" presetID="9" presetClass="entr" presetSubtype="0" fill="hold" nodeType="afterEffect">
                                  <p:stCondLst>
                                    <p:cond delay="0"/>
                                  </p:stCondLst>
                                  <p:childTnLst>
                                    <p:set>
                                      <p:cBhvr>
                                        <p:cTn id="71" dur="1" fill="hold">
                                          <p:stCondLst>
                                            <p:cond delay="0"/>
                                          </p:stCondLst>
                                        </p:cTn>
                                        <p:tgtEl>
                                          <p:spTgt spid="566289"/>
                                        </p:tgtEl>
                                        <p:attrNameLst>
                                          <p:attrName>style.visibility</p:attrName>
                                        </p:attrNameLst>
                                      </p:cBhvr>
                                      <p:to>
                                        <p:strVal val="visible"/>
                                      </p:to>
                                    </p:set>
                                    <p:animEffect transition="in" filter="dissolve">
                                      <p:cBhvr>
                                        <p:cTn id="72" dur="500"/>
                                        <p:tgtEl>
                                          <p:spTgt spid="5662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6274" grpId="0"/>
      <p:bldP spid="566275" grpId="0"/>
      <p:bldP spid="566279" grpId="0"/>
      <p:bldP spid="566282" grpId="0"/>
      <p:bldP spid="566283" grpId="0"/>
      <p:bldP spid="566284" grpId="0"/>
      <p:bldP spid="566285" grpId="0"/>
      <p:bldP spid="566290" grpId="0"/>
      <p:bldP spid="56629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04D52FC8-AAB9-4250-806A-65F383AF6891}" type="slidenum">
              <a:rPr lang="zh-CN" altLang="en-US" sz="1600" smtClean="0">
                <a:solidFill>
                  <a:srgbClr val="FFFF00"/>
                </a:solidFill>
                <a:ea typeface="宋体" panose="02010600030101010101" pitchFamily="2" charset="-122"/>
              </a:rPr>
              <a:t>20</a:t>
            </a:fld>
            <a:endParaRPr lang="en-US" altLang="zh-CN" sz="1600">
              <a:solidFill>
                <a:srgbClr val="FFFF00"/>
              </a:solidFill>
              <a:ea typeface="宋体" panose="02010600030101010101" pitchFamily="2" charset="-122"/>
            </a:endParaRPr>
          </a:p>
        </p:txBody>
      </p:sp>
      <p:graphicFrame>
        <p:nvGraphicFramePr>
          <p:cNvPr id="567298" name="Object 2"/>
          <p:cNvGraphicFramePr>
            <a:graphicFrameLocks noChangeAspect="1"/>
          </p:cNvGraphicFramePr>
          <p:nvPr/>
        </p:nvGraphicFramePr>
        <p:xfrm>
          <a:off x="1908175" y="1196975"/>
          <a:ext cx="5589588" cy="531813"/>
        </p:xfrm>
        <a:graphic>
          <a:graphicData uri="http://schemas.openxmlformats.org/presentationml/2006/ole">
            <mc:AlternateContent xmlns:mc="http://schemas.openxmlformats.org/markup-compatibility/2006">
              <mc:Choice xmlns:v="urn:schemas-microsoft-com:vml" Requires="v">
                <p:oleObj name="公式" r:id="rId2" imgW="2540000" imgH="241300" progId="Equation.3">
                  <p:embed/>
                </p:oleObj>
              </mc:Choice>
              <mc:Fallback>
                <p:oleObj name="公式" r:id="rId2" imgW="2540000" imgH="241300" progId="Equation.3">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175" y="1196975"/>
                        <a:ext cx="5589588" cy="531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7299" name="Text Box 3" descr="40%"/>
          <p:cNvSpPr txBox="1">
            <a:spLocks noChangeArrowheads="1"/>
          </p:cNvSpPr>
          <p:nvPr/>
        </p:nvSpPr>
        <p:spPr bwMode="auto">
          <a:xfrm>
            <a:off x="2314575" y="1844675"/>
            <a:ext cx="1708150" cy="457200"/>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38100">
                <a:solidFill>
                  <a:srgbClr val="FF99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a:spcBef>
                <a:spcPct val="0"/>
              </a:spcBef>
              <a:buFontTx/>
              <a:buNone/>
            </a:pPr>
            <a:r>
              <a:rPr kumimoji="1" lang="zh-CN" altLang="en-US" sz="2400">
                <a:solidFill>
                  <a:schemeClr val="hlink"/>
                </a:solidFill>
              </a:rPr>
              <a:t>有效值相量</a:t>
            </a:r>
          </a:p>
        </p:txBody>
      </p:sp>
      <p:graphicFrame>
        <p:nvGraphicFramePr>
          <p:cNvPr id="567300" name="Object 4"/>
          <p:cNvGraphicFramePr>
            <a:graphicFrameLocks noChangeAspect="1"/>
          </p:cNvGraphicFramePr>
          <p:nvPr/>
        </p:nvGraphicFramePr>
        <p:xfrm>
          <a:off x="4211638" y="1844675"/>
          <a:ext cx="1484312" cy="503238"/>
        </p:xfrm>
        <a:graphic>
          <a:graphicData uri="http://schemas.openxmlformats.org/presentationml/2006/ole">
            <mc:AlternateContent xmlns:mc="http://schemas.openxmlformats.org/markup-compatibility/2006">
              <mc:Choice xmlns:v="urn:schemas-microsoft-com:vml" Requires="v">
                <p:oleObj name="公式" r:id="rId5" imgW="673100" imgH="228600" progId="Equation.3">
                  <p:embed/>
                </p:oleObj>
              </mc:Choice>
              <mc:Fallback>
                <p:oleObj name="公式" r:id="rId5" imgW="673100" imgH="2286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1638" y="1844675"/>
                        <a:ext cx="1484312"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7301" name="Text Box 5"/>
          <p:cNvSpPr txBox="1">
            <a:spLocks noChangeArrowheads="1"/>
          </p:cNvSpPr>
          <p:nvPr/>
        </p:nvSpPr>
        <p:spPr bwMode="auto">
          <a:xfrm>
            <a:off x="468313" y="1844675"/>
            <a:ext cx="18621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zh-CN" altLang="en-US" sz="2400"/>
              <a:t>可以表示为</a:t>
            </a:r>
          </a:p>
        </p:txBody>
      </p:sp>
      <p:sp>
        <p:nvSpPr>
          <p:cNvPr id="567302" name="Text Box 6"/>
          <p:cNvSpPr txBox="1">
            <a:spLocks noChangeArrowheads="1"/>
          </p:cNvSpPr>
          <p:nvPr/>
        </p:nvSpPr>
        <p:spPr bwMode="auto">
          <a:xfrm>
            <a:off x="512763" y="1271588"/>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kumimoji="1" lang="zh-CN" altLang="en-US" sz="2400">
                <a:solidFill>
                  <a:schemeClr val="hlink"/>
                </a:solidFill>
              </a:rPr>
              <a:t>瞬时值</a:t>
            </a:r>
          </a:p>
        </p:txBody>
      </p:sp>
      <p:sp>
        <p:nvSpPr>
          <p:cNvPr id="24584" name="Rectangle 7"/>
          <p:cNvSpPr>
            <a:spLocks noChangeArrowheads="1"/>
          </p:cNvSpPr>
          <p:nvPr/>
        </p:nvSpPr>
        <p:spPr bwMode="auto">
          <a:xfrm>
            <a:off x="323850" y="260350"/>
            <a:ext cx="61928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3600">
                <a:solidFill>
                  <a:srgbClr val="FF0000"/>
                </a:solidFill>
              </a:rPr>
              <a:t>2</a:t>
            </a:r>
            <a:r>
              <a:rPr lang="zh-CN" altLang="en-US" sz="3600">
                <a:solidFill>
                  <a:srgbClr val="FF0000"/>
                </a:solidFill>
              </a:rPr>
              <a:t>、正弦量的相量表示</a:t>
            </a:r>
          </a:p>
        </p:txBody>
      </p:sp>
      <p:sp>
        <p:nvSpPr>
          <p:cNvPr id="567304" name="Text Box 8" descr="40%"/>
          <p:cNvSpPr txBox="1">
            <a:spLocks noChangeArrowheads="1"/>
          </p:cNvSpPr>
          <p:nvPr/>
        </p:nvSpPr>
        <p:spPr bwMode="auto">
          <a:xfrm>
            <a:off x="1476375" y="2492375"/>
            <a:ext cx="1403350" cy="457200"/>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38100">
                <a:solidFill>
                  <a:srgbClr val="FF99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a:spcBef>
                <a:spcPct val="0"/>
              </a:spcBef>
              <a:buFontTx/>
              <a:buNone/>
            </a:pPr>
            <a:r>
              <a:rPr kumimoji="1" lang="zh-CN" altLang="en-US" sz="2400">
                <a:solidFill>
                  <a:schemeClr val="hlink"/>
                </a:solidFill>
              </a:rPr>
              <a:t>幅值相量</a:t>
            </a:r>
          </a:p>
        </p:txBody>
      </p:sp>
      <p:graphicFrame>
        <p:nvGraphicFramePr>
          <p:cNvPr id="567305" name="Object 9"/>
          <p:cNvGraphicFramePr>
            <a:graphicFrameLocks noChangeAspect="1"/>
          </p:cNvGraphicFramePr>
          <p:nvPr/>
        </p:nvGraphicFramePr>
        <p:xfrm>
          <a:off x="3195638" y="2492375"/>
          <a:ext cx="1876425" cy="503238"/>
        </p:xfrm>
        <a:graphic>
          <a:graphicData uri="http://schemas.openxmlformats.org/presentationml/2006/ole">
            <mc:AlternateContent xmlns:mc="http://schemas.openxmlformats.org/markup-compatibility/2006">
              <mc:Choice xmlns:v="urn:schemas-microsoft-com:vml" Requires="v">
                <p:oleObj name="公式" r:id="rId7" imgW="850900" imgH="228600" progId="Equation.3">
                  <p:embed/>
                </p:oleObj>
              </mc:Choice>
              <mc:Fallback>
                <p:oleObj name="公式" r:id="rId7" imgW="850900" imgH="228600"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95638" y="2492375"/>
                        <a:ext cx="1876425"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7306" name="Text Box 10"/>
          <p:cNvSpPr txBox="1">
            <a:spLocks noChangeArrowheads="1"/>
          </p:cNvSpPr>
          <p:nvPr/>
        </p:nvSpPr>
        <p:spPr bwMode="auto">
          <a:xfrm>
            <a:off x="6084888" y="1844675"/>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a:t>也可写为</a:t>
            </a:r>
          </a:p>
        </p:txBody>
      </p:sp>
      <p:graphicFrame>
        <p:nvGraphicFramePr>
          <p:cNvPr id="567307" name="Object 11"/>
          <p:cNvGraphicFramePr>
            <a:graphicFrameLocks noChangeAspect="1"/>
          </p:cNvGraphicFramePr>
          <p:nvPr/>
        </p:nvGraphicFramePr>
        <p:xfrm>
          <a:off x="7451725" y="1844675"/>
          <a:ext cx="701675" cy="449263"/>
        </p:xfrm>
        <a:graphic>
          <a:graphicData uri="http://schemas.openxmlformats.org/presentationml/2006/ole">
            <mc:AlternateContent xmlns:mc="http://schemas.openxmlformats.org/markup-compatibility/2006">
              <mc:Choice xmlns:v="urn:schemas-microsoft-com:vml" Requires="v">
                <p:oleObj name="公式" r:id="rId9" imgW="317500" imgH="203200" progId="Equation.3">
                  <p:embed/>
                </p:oleObj>
              </mc:Choice>
              <mc:Fallback>
                <p:oleObj name="公式" r:id="rId9" imgW="317500" imgH="203200" progId="Equation.3">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51725" y="1844675"/>
                        <a:ext cx="701675" cy="449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7308" name="Text Box 12"/>
          <p:cNvSpPr txBox="1">
            <a:spLocks noChangeArrowheads="1"/>
          </p:cNvSpPr>
          <p:nvPr/>
        </p:nvSpPr>
        <p:spPr bwMode="auto">
          <a:xfrm>
            <a:off x="5211763" y="2492375"/>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a:t>或</a:t>
            </a:r>
          </a:p>
        </p:txBody>
      </p:sp>
      <p:graphicFrame>
        <p:nvGraphicFramePr>
          <p:cNvPr id="567309" name="Object 13"/>
          <p:cNvGraphicFramePr>
            <a:graphicFrameLocks noChangeAspect="1"/>
          </p:cNvGraphicFramePr>
          <p:nvPr/>
        </p:nvGraphicFramePr>
        <p:xfrm>
          <a:off x="5788025" y="2492375"/>
          <a:ext cx="925513" cy="506413"/>
        </p:xfrm>
        <a:graphic>
          <a:graphicData uri="http://schemas.openxmlformats.org/presentationml/2006/ole">
            <mc:AlternateContent xmlns:mc="http://schemas.openxmlformats.org/markup-compatibility/2006">
              <mc:Choice xmlns:v="urn:schemas-microsoft-com:vml" Requires="v">
                <p:oleObj name="公式" r:id="rId11" imgW="419100" imgH="228600" progId="Equation.3">
                  <p:embed/>
                </p:oleObj>
              </mc:Choice>
              <mc:Fallback>
                <p:oleObj name="公式" r:id="rId11" imgW="419100" imgH="228600" progId="Equation.3">
                  <p:embed/>
                  <p:pic>
                    <p:nvPicPr>
                      <p:cNvPr id="0"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88025" y="2492375"/>
                        <a:ext cx="925513" cy="506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7310" name="Object 14"/>
          <p:cNvGraphicFramePr>
            <a:graphicFrameLocks noChangeAspect="1"/>
          </p:cNvGraphicFramePr>
          <p:nvPr/>
        </p:nvGraphicFramePr>
        <p:xfrm>
          <a:off x="2090738" y="3284538"/>
          <a:ext cx="5365750" cy="531812"/>
        </p:xfrm>
        <a:graphic>
          <a:graphicData uri="http://schemas.openxmlformats.org/presentationml/2006/ole">
            <mc:AlternateContent xmlns:mc="http://schemas.openxmlformats.org/markup-compatibility/2006">
              <mc:Choice xmlns:v="urn:schemas-microsoft-com:vml" Requires="v">
                <p:oleObj name="公式" r:id="rId13" imgW="2438400" imgH="241300" progId="Equation.3">
                  <p:embed/>
                </p:oleObj>
              </mc:Choice>
              <mc:Fallback>
                <p:oleObj name="公式" r:id="rId13" imgW="2438400" imgH="241300" progId="Equation.3">
                  <p:embed/>
                  <p:pic>
                    <p:nvPicPr>
                      <p:cNvPr id="0" name="Object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90738" y="3284538"/>
                        <a:ext cx="5365750" cy="531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7311" name="Text Box 15" descr="40%"/>
          <p:cNvSpPr txBox="1">
            <a:spLocks noChangeArrowheads="1"/>
          </p:cNvSpPr>
          <p:nvPr/>
        </p:nvSpPr>
        <p:spPr bwMode="auto">
          <a:xfrm>
            <a:off x="2378075" y="4005263"/>
            <a:ext cx="1708150" cy="457200"/>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38100">
                <a:solidFill>
                  <a:srgbClr val="FF99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a:spcBef>
                <a:spcPct val="0"/>
              </a:spcBef>
              <a:buFontTx/>
              <a:buNone/>
            </a:pPr>
            <a:r>
              <a:rPr kumimoji="1" lang="zh-CN" altLang="en-US" sz="2400">
                <a:solidFill>
                  <a:schemeClr val="hlink"/>
                </a:solidFill>
              </a:rPr>
              <a:t>有效值相量</a:t>
            </a:r>
          </a:p>
        </p:txBody>
      </p:sp>
      <p:graphicFrame>
        <p:nvGraphicFramePr>
          <p:cNvPr id="567312" name="Object 16"/>
          <p:cNvGraphicFramePr>
            <a:graphicFrameLocks noChangeAspect="1"/>
          </p:cNvGraphicFramePr>
          <p:nvPr/>
        </p:nvGraphicFramePr>
        <p:xfrm>
          <a:off x="4354513" y="4005263"/>
          <a:ext cx="1344612" cy="503237"/>
        </p:xfrm>
        <a:graphic>
          <a:graphicData uri="http://schemas.openxmlformats.org/presentationml/2006/ole">
            <mc:AlternateContent xmlns:mc="http://schemas.openxmlformats.org/markup-compatibility/2006">
              <mc:Choice xmlns:v="urn:schemas-microsoft-com:vml" Requires="v">
                <p:oleObj name="公式" r:id="rId15" imgW="609600" imgH="228600" progId="Equation.3">
                  <p:embed/>
                </p:oleObj>
              </mc:Choice>
              <mc:Fallback>
                <p:oleObj name="公式" r:id="rId15" imgW="609600" imgH="228600" progId="Equation.3">
                  <p:embed/>
                  <p:pic>
                    <p:nvPicPr>
                      <p:cNvPr id="0" name="Object 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54513" y="4005263"/>
                        <a:ext cx="1344612"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7313" name="Text Box 17"/>
          <p:cNvSpPr txBox="1">
            <a:spLocks noChangeArrowheads="1"/>
          </p:cNvSpPr>
          <p:nvPr/>
        </p:nvSpPr>
        <p:spPr bwMode="auto">
          <a:xfrm>
            <a:off x="531813" y="4005263"/>
            <a:ext cx="18621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zh-CN" altLang="en-US" sz="2400"/>
              <a:t>可以表示为</a:t>
            </a:r>
          </a:p>
        </p:txBody>
      </p:sp>
      <p:sp>
        <p:nvSpPr>
          <p:cNvPr id="567314" name="Text Box 18"/>
          <p:cNvSpPr txBox="1">
            <a:spLocks noChangeArrowheads="1"/>
          </p:cNvSpPr>
          <p:nvPr/>
        </p:nvSpPr>
        <p:spPr bwMode="auto">
          <a:xfrm>
            <a:off x="576263" y="3332163"/>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kumimoji="1" lang="zh-CN" altLang="en-US" sz="2400">
                <a:solidFill>
                  <a:schemeClr val="hlink"/>
                </a:solidFill>
              </a:rPr>
              <a:t>瞬时值</a:t>
            </a:r>
          </a:p>
        </p:txBody>
      </p:sp>
      <p:sp>
        <p:nvSpPr>
          <p:cNvPr id="567315" name="Text Box 19" descr="40%"/>
          <p:cNvSpPr txBox="1">
            <a:spLocks noChangeArrowheads="1"/>
          </p:cNvSpPr>
          <p:nvPr/>
        </p:nvSpPr>
        <p:spPr bwMode="auto">
          <a:xfrm>
            <a:off x="2555875" y="4652963"/>
            <a:ext cx="1403350" cy="457200"/>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38100">
                <a:solidFill>
                  <a:srgbClr val="FF99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a:spcBef>
                <a:spcPct val="0"/>
              </a:spcBef>
              <a:buFontTx/>
              <a:buNone/>
            </a:pPr>
            <a:r>
              <a:rPr kumimoji="1" lang="zh-CN" altLang="en-US" sz="2400">
                <a:solidFill>
                  <a:schemeClr val="hlink"/>
                </a:solidFill>
              </a:rPr>
              <a:t>幅值相量</a:t>
            </a:r>
          </a:p>
        </p:txBody>
      </p:sp>
      <p:graphicFrame>
        <p:nvGraphicFramePr>
          <p:cNvPr id="567316" name="Object 20"/>
          <p:cNvGraphicFramePr>
            <a:graphicFrameLocks noChangeAspect="1"/>
          </p:cNvGraphicFramePr>
          <p:nvPr/>
        </p:nvGraphicFramePr>
        <p:xfrm>
          <a:off x="4368800" y="4652963"/>
          <a:ext cx="1708150" cy="503237"/>
        </p:xfrm>
        <a:graphic>
          <a:graphicData uri="http://schemas.openxmlformats.org/presentationml/2006/ole">
            <mc:AlternateContent xmlns:mc="http://schemas.openxmlformats.org/markup-compatibility/2006">
              <mc:Choice xmlns:v="urn:schemas-microsoft-com:vml" Requires="v">
                <p:oleObj name="公式" r:id="rId17" imgW="774065" imgH="228600" progId="Equation.3">
                  <p:embed/>
                </p:oleObj>
              </mc:Choice>
              <mc:Fallback>
                <p:oleObj name="公式" r:id="rId17" imgW="774065" imgH="228600" progId="Equation.3">
                  <p:embed/>
                  <p:pic>
                    <p:nvPicPr>
                      <p:cNvPr id="0" name="Object 2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368800" y="4652963"/>
                        <a:ext cx="1708150"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7317" name="Text Box 21"/>
          <p:cNvSpPr txBox="1">
            <a:spLocks noChangeArrowheads="1"/>
          </p:cNvSpPr>
          <p:nvPr/>
        </p:nvSpPr>
        <p:spPr bwMode="auto">
          <a:xfrm>
            <a:off x="6148388" y="4005263"/>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a:t>也可写为</a:t>
            </a:r>
          </a:p>
        </p:txBody>
      </p:sp>
      <p:graphicFrame>
        <p:nvGraphicFramePr>
          <p:cNvPr id="567318" name="Object 22"/>
          <p:cNvGraphicFramePr>
            <a:graphicFrameLocks noChangeAspect="1"/>
          </p:cNvGraphicFramePr>
          <p:nvPr/>
        </p:nvGraphicFramePr>
        <p:xfrm>
          <a:off x="7553325" y="4005263"/>
          <a:ext cx="644525" cy="449262"/>
        </p:xfrm>
        <a:graphic>
          <a:graphicData uri="http://schemas.openxmlformats.org/presentationml/2006/ole">
            <mc:AlternateContent xmlns:mc="http://schemas.openxmlformats.org/markup-compatibility/2006">
              <mc:Choice xmlns:v="urn:schemas-microsoft-com:vml" Requires="v">
                <p:oleObj name="公式" r:id="rId19" imgW="292100" imgH="203200" progId="Equation.3">
                  <p:embed/>
                </p:oleObj>
              </mc:Choice>
              <mc:Fallback>
                <p:oleObj name="公式" r:id="rId19" imgW="292100" imgH="203200" progId="Equation.3">
                  <p:embed/>
                  <p:pic>
                    <p:nvPicPr>
                      <p:cNvPr id="0" name="Object 2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553325" y="4005263"/>
                        <a:ext cx="644525" cy="449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7319" name="Text Box 23"/>
          <p:cNvSpPr txBox="1">
            <a:spLocks noChangeArrowheads="1"/>
          </p:cNvSpPr>
          <p:nvPr/>
        </p:nvSpPr>
        <p:spPr bwMode="auto">
          <a:xfrm>
            <a:off x="6291263" y="4652963"/>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a:t>或</a:t>
            </a:r>
          </a:p>
        </p:txBody>
      </p:sp>
      <p:graphicFrame>
        <p:nvGraphicFramePr>
          <p:cNvPr id="567320" name="Object 24"/>
          <p:cNvGraphicFramePr>
            <a:graphicFrameLocks noChangeAspect="1"/>
          </p:cNvGraphicFramePr>
          <p:nvPr/>
        </p:nvGraphicFramePr>
        <p:xfrm>
          <a:off x="6918325" y="4652963"/>
          <a:ext cx="841375" cy="506412"/>
        </p:xfrm>
        <a:graphic>
          <a:graphicData uri="http://schemas.openxmlformats.org/presentationml/2006/ole">
            <mc:AlternateContent xmlns:mc="http://schemas.openxmlformats.org/markup-compatibility/2006">
              <mc:Choice xmlns:v="urn:schemas-microsoft-com:vml" Requires="v">
                <p:oleObj name="公式" r:id="rId21" imgW="381000" imgH="228600" progId="Equation.3">
                  <p:embed/>
                </p:oleObj>
              </mc:Choice>
              <mc:Fallback>
                <p:oleObj name="公式" r:id="rId21" imgW="381000" imgH="228600" progId="Equation.3">
                  <p:embed/>
                  <p:pic>
                    <p:nvPicPr>
                      <p:cNvPr id="0" name="Object 2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918325" y="4652963"/>
                        <a:ext cx="841375" cy="506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7321" name="Text Box 25"/>
          <p:cNvSpPr txBox="1">
            <a:spLocks noChangeArrowheads="1"/>
          </p:cNvSpPr>
          <p:nvPr/>
        </p:nvSpPr>
        <p:spPr bwMode="auto">
          <a:xfrm>
            <a:off x="611188" y="5300663"/>
            <a:ext cx="4451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a:solidFill>
                  <a:srgbClr val="CC0000"/>
                </a:solidFill>
              </a:rPr>
              <a:t>推荐采用有效值相量分析电路！</a:t>
            </a:r>
          </a:p>
        </p:txBody>
      </p:sp>
      <p:sp>
        <p:nvSpPr>
          <p:cNvPr id="567322" name="Rectangle 26"/>
          <p:cNvSpPr>
            <a:spLocks noChangeArrowheads="1"/>
          </p:cNvSpPr>
          <p:nvPr/>
        </p:nvSpPr>
        <p:spPr bwMode="auto">
          <a:xfrm>
            <a:off x="7237413" y="2420938"/>
            <a:ext cx="15113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b="1"/>
              <a:t>幅值相量下标有</a:t>
            </a:r>
            <a:r>
              <a:rPr lang="en-US" altLang="zh-CN" sz="2400" b="1"/>
              <a:t>m</a:t>
            </a:r>
            <a:r>
              <a:rPr lang="zh-CN" altLang="en-US" sz="2400"/>
              <a:t>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67302"/>
                                        </p:tgtEl>
                                        <p:attrNameLst>
                                          <p:attrName>style.visibility</p:attrName>
                                        </p:attrNameLst>
                                      </p:cBhvr>
                                      <p:to>
                                        <p:strVal val="visible"/>
                                      </p:to>
                                    </p:set>
                                    <p:animEffect transition="in" filter="wipe(left)">
                                      <p:cBhvr>
                                        <p:cTn id="7" dur="1000"/>
                                        <p:tgtEl>
                                          <p:spTgt spid="567302"/>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567298"/>
                                        </p:tgtEl>
                                        <p:attrNameLst>
                                          <p:attrName>style.visibility</p:attrName>
                                        </p:attrNameLst>
                                      </p:cBhvr>
                                      <p:to>
                                        <p:strVal val="visible"/>
                                      </p:to>
                                    </p:set>
                                    <p:animEffect transition="in" filter="wipe(left)">
                                      <p:cBhvr>
                                        <p:cTn id="11" dur="500"/>
                                        <p:tgtEl>
                                          <p:spTgt spid="56729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67301"/>
                                        </p:tgtEl>
                                        <p:attrNameLst>
                                          <p:attrName>style.visibility</p:attrName>
                                        </p:attrNameLst>
                                      </p:cBhvr>
                                      <p:to>
                                        <p:strVal val="visible"/>
                                      </p:to>
                                    </p:set>
                                    <p:animEffect transition="in" filter="wipe(left)">
                                      <p:cBhvr>
                                        <p:cTn id="16" dur="1000"/>
                                        <p:tgtEl>
                                          <p:spTgt spid="567301"/>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567299"/>
                                        </p:tgtEl>
                                        <p:attrNameLst>
                                          <p:attrName>style.visibility</p:attrName>
                                        </p:attrNameLst>
                                      </p:cBhvr>
                                      <p:to>
                                        <p:strVal val="visible"/>
                                      </p:to>
                                    </p:set>
                                    <p:animEffect transition="in" filter="wipe(left)">
                                      <p:cBhvr>
                                        <p:cTn id="20" dur="1000"/>
                                        <p:tgtEl>
                                          <p:spTgt spid="567299"/>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567300"/>
                                        </p:tgtEl>
                                        <p:attrNameLst>
                                          <p:attrName>style.visibility</p:attrName>
                                        </p:attrNameLst>
                                      </p:cBhvr>
                                      <p:to>
                                        <p:strVal val="visible"/>
                                      </p:to>
                                    </p:set>
                                    <p:animEffect transition="in" filter="wipe(left)">
                                      <p:cBhvr>
                                        <p:cTn id="24" dur="1000"/>
                                        <p:tgtEl>
                                          <p:spTgt spid="567300"/>
                                        </p:tgtEl>
                                      </p:cBhvr>
                                    </p:animEffect>
                                  </p:childTnLst>
                                </p:cTn>
                              </p:par>
                            </p:childTnLst>
                          </p:cTn>
                        </p:par>
                        <p:par>
                          <p:cTn id="25" fill="hold">
                            <p:stCondLst>
                              <p:cond delay="3000"/>
                            </p:stCondLst>
                            <p:childTnLst>
                              <p:par>
                                <p:cTn id="26" presetID="22" presetClass="entr" presetSubtype="8" fill="hold" grpId="0" nodeType="afterEffect">
                                  <p:stCondLst>
                                    <p:cond delay="0"/>
                                  </p:stCondLst>
                                  <p:childTnLst>
                                    <p:set>
                                      <p:cBhvr>
                                        <p:cTn id="27" dur="1" fill="hold">
                                          <p:stCondLst>
                                            <p:cond delay="0"/>
                                          </p:stCondLst>
                                        </p:cTn>
                                        <p:tgtEl>
                                          <p:spTgt spid="567306"/>
                                        </p:tgtEl>
                                        <p:attrNameLst>
                                          <p:attrName>style.visibility</p:attrName>
                                        </p:attrNameLst>
                                      </p:cBhvr>
                                      <p:to>
                                        <p:strVal val="visible"/>
                                      </p:to>
                                    </p:set>
                                    <p:animEffect transition="in" filter="wipe(left)">
                                      <p:cBhvr>
                                        <p:cTn id="28" dur="500"/>
                                        <p:tgtEl>
                                          <p:spTgt spid="567306"/>
                                        </p:tgtEl>
                                      </p:cBhvr>
                                    </p:animEffect>
                                  </p:childTnLst>
                                </p:cTn>
                              </p:par>
                            </p:childTnLst>
                          </p:cTn>
                        </p:par>
                        <p:par>
                          <p:cTn id="29" fill="hold">
                            <p:stCondLst>
                              <p:cond delay="3500"/>
                            </p:stCondLst>
                            <p:childTnLst>
                              <p:par>
                                <p:cTn id="30" presetID="22" presetClass="entr" presetSubtype="8" fill="hold" nodeType="afterEffect">
                                  <p:stCondLst>
                                    <p:cond delay="0"/>
                                  </p:stCondLst>
                                  <p:childTnLst>
                                    <p:set>
                                      <p:cBhvr>
                                        <p:cTn id="31" dur="1" fill="hold">
                                          <p:stCondLst>
                                            <p:cond delay="0"/>
                                          </p:stCondLst>
                                        </p:cTn>
                                        <p:tgtEl>
                                          <p:spTgt spid="567307"/>
                                        </p:tgtEl>
                                        <p:attrNameLst>
                                          <p:attrName>style.visibility</p:attrName>
                                        </p:attrNameLst>
                                      </p:cBhvr>
                                      <p:to>
                                        <p:strVal val="visible"/>
                                      </p:to>
                                    </p:set>
                                    <p:animEffect transition="in" filter="wipe(left)">
                                      <p:cBhvr>
                                        <p:cTn id="32" dur="500"/>
                                        <p:tgtEl>
                                          <p:spTgt spid="567307"/>
                                        </p:tgtEl>
                                      </p:cBhvr>
                                    </p:animEffect>
                                  </p:childTnLst>
                                </p:cTn>
                              </p:par>
                            </p:childTnLst>
                          </p:cTn>
                        </p:par>
                        <p:par>
                          <p:cTn id="33" fill="hold">
                            <p:stCondLst>
                              <p:cond delay="4000"/>
                            </p:stCondLst>
                            <p:childTnLst>
                              <p:par>
                                <p:cTn id="34" presetID="22" presetClass="entr" presetSubtype="8" fill="hold" grpId="0" nodeType="afterEffect">
                                  <p:stCondLst>
                                    <p:cond delay="0"/>
                                  </p:stCondLst>
                                  <p:childTnLst>
                                    <p:set>
                                      <p:cBhvr>
                                        <p:cTn id="35" dur="1" fill="hold">
                                          <p:stCondLst>
                                            <p:cond delay="0"/>
                                          </p:stCondLst>
                                        </p:cTn>
                                        <p:tgtEl>
                                          <p:spTgt spid="567304"/>
                                        </p:tgtEl>
                                        <p:attrNameLst>
                                          <p:attrName>style.visibility</p:attrName>
                                        </p:attrNameLst>
                                      </p:cBhvr>
                                      <p:to>
                                        <p:strVal val="visible"/>
                                      </p:to>
                                    </p:set>
                                    <p:animEffect transition="in" filter="wipe(left)">
                                      <p:cBhvr>
                                        <p:cTn id="36" dur="1000"/>
                                        <p:tgtEl>
                                          <p:spTgt spid="567304"/>
                                        </p:tgtEl>
                                      </p:cBhvr>
                                    </p:animEffect>
                                  </p:childTnLst>
                                </p:cTn>
                              </p:par>
                            </p:childTnLst>
                          </p:cTn>
                        </p:par>
                        <p:par>
                          <p:cTn id="37" fill="hold">
                            <p:stCondLst>
                              <p:cond delay="5000"/>
                            </p:stCondLst>
                            <p:childTnLst>
                              <p:par>
                                <p:cTn id="38" presetID="22" presetClass="entr" presetSubtype="8" fill="hold" nodeType="afterEffect">
                                  <p:stCondLst>
                                    <p:cond delay="0"/>
                                  </p:stCondLst>
                                  <p:childTnLst>
                                    <p:set>
                                      <p:cBhvr>
                                        <p:cTn id="39" dur="1" fill="hold">
                                          <p:stCondLst>
                                            <p:cond delay="0"/>
                                          </p:stCondLst>
                                        </p:cTn>
                                        <p:tgtEl>
                                          <p:spTgt spid="567305"/>
                                        </p:tgtEl>
                                        <p:attrNameLst>
                                          <p:attrName>style.visibility</p:attrName>
                                        </p:attrNameLst>
                                      </p:cBhvr>
                                      <p:to>
                                        <p:strVal val="visible"/>
                                      </p:to>
                                    </p:set>
                                    <p:animEffect transition="in" filter="wipe(left)">
                                      <p:cBhvr>
                                        <p:cTn id="40" dur="1000"/>
                                        <p:tgtEl>
                                          <p:spTgt spid="567305"/>
                                        </p:tgtEl>
                                      </p:cBhvr>
                                    </p:animEffect>
                                  </p:childTnLst>
                                </p:cTn>
                              </p:par>
                            </p:childTnLst>
                          </p:cTn>
                        </p:par>
                        <p:par>
                          <p:cTn id="41" fill="hold">
                            <p:stCondLst>
                              <p:cond delay="6000"/>
                            </p:stCondLst>
                            <p:childTnLst>
                              <p:par>
                                <p:cTn id="42" presetID="22" presetClass="entr" presetSubtype="8" fill="hold" grpId="0" nodeType="afterEffect">
                                  <p:stCondLst>
                                    <p:cond delay="0"/>
                                  </p:stCondLst>
                                  <p:childTnLst>
                                    <p:set>
                                      <p:cBhvr>
                                        <p:cTn id="43" dur="1" fill="hold">
                                          <p:stCondLst>
                                            <p:cond delay="0"/>
                                          </p:stCondLst>
                                        </p:cTn>
                                        <p:tgtEl>
                                          <p:spTgt spid="567308"/>
                                        </p:tgtEl>
                                        <p:attrNameLst>
                                          <p:attrName>style.visibility</p:attrName>
                                        </p:attrNameLst>
                                      </p:cBhvr>
                                      <p:to>
                                        <p:strVal val="visible"/>
                                      </p:to>
                                    </p:set>
                                    <p:animEffect transition="in" filter="wipe(left)">
                                      <p:cBhvr>
                                        <p:cTn id="44" dur="500"/>
                                        <p:tgtEl>
                                          <p:spTgt spid="567308"/>
                                        </p:tgtEl>
                                      </p:cBhvr>
                                    </p:animEffect>
                                  </p:childTnLst>
                                </p:cTn>
                              </p:par>
                            </p:childTnLst>
                          </p:cTn>
                        </p:par>
                        <p:par>
                          <p:cTn id="45" fill="hold">
                            <p:stCondLst>
                              <p:cond delay="6500"/>
                            </p:stCondLst>
                            <p:childTnLst>
                              <p:par>
                                <p:cTn id="46" presetID="22" presetClass="entr" presetSubtype="8" fill="hold" nodeType="afterEffect">
                                  <p:stCondLst>
                                    <p:cond delay="0"/>
                                  </p:stCondLst>
                                  <p:childTnLst>
                                    <p:set>
                                      <p:cBhvr>
                                        <p:cTn id="47" dur="1" fill="hold">
                                          <p:stCondLst>
                                            <p:cond delay="0"/>
                                          </p:stCondLst>
                                        </p:cTn>
                                        <p:tgtEl>
                                          <p:spTgt spid="567309"/>
                                        </p:tgtEl>
                                        <p:attrNameLst>
                                          <p:attrName>style.visibility</p:attrName>
                                        </p:attrNameLst>
                                      </p:cBhvr>
                                      <p:to>
                                        <p:strVal val="visible"/>
                                      </p:to>
                                    </p:set>
                                    <p:animEffect transition="in" filter="wipe(left)">
                                      <p:cBhvr>
                                        <p:cTn id="48" dur="500"/>
                                        <p:tgtEl>
                                          <p:spTgt spid="567309"/>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567322"/>
                                        </p:tgtEl>
                                        <p:attrNameLst>
                                          <p:attrName>style.visibility</p:attrName>
                                        </p:attrNameLst>
                                      </p:cBhvr>
                                      <p:to>
                                        <p:strVal val="visible"/>
                                      </p:to>
                                    </p:set>
                                    <p:animEffect transition="in" filter="dissolve">
                                      <p:cBhvr>
                                        <p:cTn id="53" dur="500"/>
                                        <p:tgtEl>
                                          <p:spTgt spid="567322"/>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567314"/>
                                        </p:tgtEl>
                                        <p:attrNameLst>
                                          <p:attrName>style.visibility</p:attrName>
                                        </p:attrNameLst>
                                      </p:cBhvr>
                                      <p:to>
                                        <p:strVal val="visible"/>
                                      </p:to>
                                    </p:set>
                                    <p:animEffect transition="in" filter="wipe(left)">
                                      <p:cBhvr>
                                        <p:cTn id="58" dur="1000"/>
                                        <p:tgtEl>
                                          <p:spTgt spid="567314"/>
                                        </p:tgtEl>
                                      </p:cBhvr>
                                    </p:animEffect>
                                  </p:childTnLst>
                                </p:cTn>
                              </p:par>
                            </p:childTnLst>
                          </p:cTn>
                        </p:par>
                        <p:par>
                          <p:cTn id="59" fill="hold">
                            <p:stCondLst>
                              <p:cond delay="1000"/>
                            </p:stCondLst>
                            <p:childTnLst>
                              <p:par>
                                <p:cTn id="60" presetID="22" presetClass="entr" presetSubtype="8" fill="hold" nodeType="afterEffect">
                                  <p:stCondLst>
                                    <p:cond delay="0"/>
                                  </p:stCondLst>
                                  <p:childTnLst>
                                    <p:set>
                                      <p:cBhvr>
                                        <p:cTn id="61" dur="1" fill="hold">
                                          <p:stCondLst>
                                            <p:cond delay="0"/>
                                          </p:stCondLst>
                                        </p:cTn>
                                        <p:tgtEl>
                                          <p:spTgt spid="567310"/>
                                        </p:tgtEl>
                                        <p:attrNameLst>
                                          <p:attrName>style.visibility</p:attrName>
                                        </p:attrNameLst>
                                      </p:cBhvr>
                                      <p:to>
                                        <p:strVal val="visible"/>
                                      </p:to>
                                    </p:set>
                                    <p:animEffect transition="in" filter="wipe(left)">
                                      <p:cBhvr>
                                        <p:cTn id="62" dur="500"/>
                                        <p:tgtEl>
                                          <p:spTgt spid="56731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567313"/>
                                        </p:tgtEl>
                                        <p:attrNameLst>
                                          <p:attrName>style.visibility</p:attrName>
                                        </p:attrNameLst>
                                      </p:cBhvr>
                                      <p:to>
                                        <p:strVal val="visible"/>
                                      </p:to>
                                    </p:set>
                                    <p:animEffect transition="in" filter="wipe(left)">
                                      <p:cBhvr>
                                        <p:cTn id="67" dur="1000"/>
                                        <p:tgtEl>
                                          <p:spTgt spid="567313"/>
                                        </p:tgtEl>
                                      </p:cBhvr>
                                    </p:animEffect>
                                  </p:childTnLst>
                                </p:cTn>
                              </p:par>
                            </p:childTnLst>
                          </p:cTn>
                        </p:par>
                        <p:par>
                          <p:cTn id="68" fill="hold">
                            <p:stCondLst>
                              <p:cond delay="1000"/>
                            </p:stCondLst>
                            <p:childTnLst>
                              <p:par>
                                <p:cTn id="69" presetID="22" presetClass="entr" presetSubtype="8" fill="hold" grpId="0" nodeType="afterEffect">
                                  <p:stCondLst>
                                    <p:cond delay="0"/>
                                  </p:stCondLst>
                                  <p:childTnLst>
                                    <p:set>
                                      <p:cBhvr>
                                        <p:cTn id="70" dur="1" fill="hold">
                                          <p:stCondLst>
                                            <p:cond delay="0"/>
                                          </p:stCondLst>
                                        </p:cTn>
                                        <p:tgtEl>
                                          <p:spTgt spid="567311"/>
                                        </p:tgtEl>
                                        <p:attrNameLst>
                                          <p:attrName>style.visibility</p:attrName>
                                        </p:attrNameLst>
                                      </p:cBhvr>
                                      <p:to>
                                        <p:strVal val="visible"/>
                                      </p:to>
                                    </p:set>
                                    <p:animEffect transition="in" filter="wipe(left)">
                                      <p:cBhvr>
                                        <p:cTn id="71" dur="1000"/>
                                        <p:tgtEl>
                                          <p:spTgt spid="567311"/>
                                        </p:tgtEl>
                                      </p:cBhvr>
                                    </p:animEffect>
                                  </p:childTnLst>
                                </p:cTn>
                              </p:par>
                            </p:childTnLst>
                          </p:cTn>
                        </p:par>
                        <p:par>
                          <p:cTn id="72" fill="hold">
                            <p:stCondLst>
                              <p:cond delay="2000"/>
                            </p:stCondLst>
                            <p:childTnLst>
                              <p:par>
                                <p:cTn id="73" presetID="22" presetClass="entr" presetSubtype="8" fill="hold" nodeType="afterEffect">
                                  <p:stCondLst>
                                    <p:cond delay="0"/>
                                  </p:stCondLst>
                                  <p:childTnLst>
                                    <p:set>
                                      <p:cBhvr>
                                        <p:cTn id="74" dur="1" fill="hold">
                                          <p:stCondLst>
                                            <p:cond delay="0"/>
                                          </p:stCondLst>
                                        </p:cTn>
                                        <p:tgtEl>
                                          <p:spTgt spid="567312"/>
                                        </p:tgtEl>
                                        <p:attrNameLst>
                                          <p:attrName>style.visibility</p:attrName>
                                        </p:attrNameLst>
                                      </p:cBhvr>
                                      <p:to>
                                        <p:strVal val="visible"/>
                                      </p:to>
                                    </p:set>
                                    <p:animEffect transition="in" filter="wipe(left)">
                                      <p:cBhvr>
                                        <p:cTn id="75" dur="1000"/>
                                        <p:tgtEl>
                                          <p:spTgt spid="567312"/>
                                        </p:tgtEl>
                                      </p:cBhvr>
                                    </p:animEffect>
                                  </p:childTnLst>
                                </p:cTn>
                              </p:par>
                            </p:childTnLst>
                          </p:cTn>
                        </p:par>
                        <p:par>
                          <p:cTn id="76" fill="hold">
                            <p:stCondLst>
                              <p:cond delay="3000"/>
                            </p:stCondLst>
                            <p:childTnLst>
                              <p:par>
                                <p:cTn id="77" presetID="22" presetClass="entr" presetSubtype="8" fill="hold" grpId="0" nodeType="afterEffect">
                                  <p:stCondLst>
                                    <p:cond delay="0"/>
                                  </p:stCondLst>
                                  <p:childTnLst>
                                    <p:set>
                                      <p:cBhvr>
                                        <p:cTn id="78" dur="1" fill="hold">
                                          <p:stCondLst>
                                            <p:cond delay="0"/>
                                          </p:stCondLst>
                                        </p:cTn>
                                        <p:tgtEl>
                                          <p:spTgt spid="567317"/>
                                        </p:tgtEl>
                                        <p:attrNameLst>
                                          <p:attrName>style.visibility</p:attrName>
                                        </p:attrNameLst>
                                      </p:cBhvr>
                                      <p:to>
                                        <p:strVal val="visible"/>
                                      </p:to>
                                    </p:set>
                                    <p:animEffect transition="in" filter="wipe(left)">
                                      <p:cBhvr>
                                        <p:cTn id="79" dur="500"/>
                                        <p:tgtEl>
                                          <p:spTgt spid="567317"/>
                                        </p:tgtEl>
                                      </p:cBhvr>
                                    </p:animEffect>
                                  </p:childTnLst>
                                </p:cTn>
                              </p:par>
                            </p:childTnLst>
                          </p:cTn>
                        </p:par>
                        <p:par>
                          <p:cTn id="80" fill="hold">
                            <p:stCondLst>
                              <p:cond delay="3500"/>
                            </p:stCondLst>
                            <p:childTnLst>
                              <p:par>
                                <p:cTn id="81" presetID="22" presetClass="entr" presetSubtype="8" fill="hold" nodeType="afterEffect">
                                  <p:stCondLst>
                                    <p:cond delay="0"/>
                                  </p:stCondLst>
                                  <p:childTnLst>
                                    <p:set>
                                      <p:cBhvr>
                                        <p:cTn id="82" dur="1" fill="hold">
                                          <p:stCondLst>
                                            <p:cond delay="0"/>
                                          </p:stCondLst>
                                        </p:cTn>
                                        <p:tgtEl>
                                          <p:spTgt spid="567318"/>
                                        </p:tgtEl>
                                        <p:attrNameLst>
                                          <p:attrName>style.visibility</p:attrName>
                                        </p:attrNameLst>
                                      </p:cBhvr>
                                      <p:to>
                                        <p:strVal val="visible"/>
                                      </p:to>
                                    </p:set>
                                    <p:animEffect transition="in" filter="wipe(left)">
                                      <p:cBhvr>
                                        <p:cTn id="83" dur="500"/>
                                        <p:tgtEl>
                                          <p:spTgt spid="567318"/>
                                        </p:tgtEl>
                                      </p:cBhvr>
                                    </p:animEffect>
                                  </p:childTnLst>
                                </p:cTn>
                              </p:par>
                            </p:childTnLst>
                          </p:cTn>
                        </p:par>
                        <p:par>
                          <p:cTn id="84" fill="hold">
                            <p:stCondLst>
                              <p:cond delay="4000"/>
                            </p:stCondLst>
                            <p:childTnLst>
                              <p:par>
                                <p:cTn id="85" presetID="22" presetClass="entr" presetSubtype="8" fill="hold" grpId="0" nodeType="afterEffect">
                                  <p:stCondLst>
                                    <p:cond delay="0"/>
                                  </p:stCondLst>
                                  <p:childTnLst>
                                    <p:set>
                                      <p:cBhvr>
                                        <p:cTn id="86" dur="1" fill="hold">
                                          <p:stCondLst>
                                            <p:cond delay="0"/>
                                          </p:stCondLst>
                                        </p:cTn>
                                        <p:tgtEl>
                                          <p:spTgt spid="567315"/>
                                        </p:tgtEl>
                                        <p:attrNameLst>
                                          <p:attrName>style.visibility</p:attrName>
                                        </p:attrNameLst>
                                      </p:cBhvr>
                                      <p:to>
                                        <p:strVal val="visible"/>
                                      </p:to>
                                    </p:set>
                                    <p:animEffect transition="in" filter="wipe(left)">
                                      <p:cBhvr>
                                        <p:cTn id="87" dur="1000"/>
                                        <p:tgtEl>
                                          <p:spTgt spid="567315"/>
                                        </p:tgtEl>
                                      </p:cBhvr>
                                    </p:animEffect>
                                  </p:childTnLst>
                                </p:cTn>
                              </p:par>
                            </p:childTnLst>
                          </p:cTn>
                        </p:par>
                        <p:par>
                          <p:cTn id="88" fill="hold">
                            <p:stCondLst>
                              <p:cond delay="5000"/>
                            </p:stCondLst>
                            <p:childTnLst>
                              <p:par>
                                <p:cTn id="89" presetID="22" presetClass="entr" presetSubtype="8" fill="hold" nodeType="afterEffect">
                                  <p:stCondLst>
                                    <p:cond delay="0"/>
                                  </p:stCondLst>
                                  <p:childTnLst>
                                    <p:set>
                                      <p:cBhvr>
                                        <p:cTn id="90" dur="1" fill="hold">
                                          <p:stCondLst>
                                            <p:cond delay="0"/>
                                          </p:stCondLst>
                                        </p:cTn>
                                        <p:tgtEl>
                                          <p:spTgt spid="567316"/>
                                        </p:tgtEl>
                                        <p:attrNameLst>
                                          <p:attrName>style.visibility</p:attrName>
                                        </p:attrNameLst>
                                      </p:cBhvr>
                                      <p:to>
                                        <p:strVal val="visible"/>
                                      </p:to>
                                    </p:set>
                                    <p:animEffect transition="in" filter="wipe(left)">
                                      <p:cBhvr>
                                        <p:cTn id="91" dur="1000"/>
                                        <p:tgtEl>
                                          <p:spTgt spid="567316"/>
                                        </p:tgtEl>
                                      </p:cBhvr>
                                    </p:animEffect>
                                  </p:childTnLst>
                                </p:cTn>
                              </p:par>
                            </p:childTnLst>
                          </p:cTn>
                        </p:par>
                        <p:par>
                          <p:cTn id="92" fill="hold">
                            <p:stCondLst>
                              <p:cond delay="6000"/>
                            </p:stCondLst>
                            <p:childTnLst>
                              <p:par>
                                <p:cTn id="93" presetID="22" presetClass="entr" presetSubtype="8" fill="hold" grpId="0" nodeType="afterEffect">
                                  <p:stCondLst>
                                    <p:cond delay="0"/>
                                  </p:stCondLst>
                                  <p:childTnLst>
                                    <p:set>
                                      <p:cBhvr>
                                        <p:cTn id="94" dur="1" fill="hold">
                                          <p:stCondLst>
                                            <p:cond delay="0"/>
                                          </p:stCondLst>
                                        </p:cTn>
                                        <p:tgtEl>
                                          <p:spTgt spid="567319"/>
                                        </p:tgtEl>
                                        <p:attrNameLst>
                                          <p:attrName>style.visibility</p:attrName>
                                        </p:attrNameLst>
                                      </p:cBhvr>
                                      <p:to>
                                        <p:strVal val="visible"/>
                                      </p:to>
                                    </p:set>
                                    <p:animEffect transition="in" filter="wipe(left)">
                                      <p:cBhvr>
                                        <p:cTn id="95" dur="500"/>
                                        <p:tgtEl>
                                          <p:spTgt spid="567319"/>
                                        </p:tgtEl>
                                      </p:cBhvr>
                                    </p:animEffect>
                                  </p:childTnLst>
                                </p:cTn>
                              </p:par>
                            </p:childTnLst>
                          </p:cTn>
                        </p:par>
                        <p:par>
                          <p:cTn id="96" fill="hold">
                            <p:stCondLst>
                              <p:cond delay="6500"/>
                            </p:stCondLst>
                            <p:childTnLst>
                              <p:par>
                                <p:cTn id="97" presetID="22" presetClass="entr" presetSubtype="8" fill="hold" nodeType="afterEffect">
                                  <p:stCondLst>
                                    <p:cond delay="0"/>
                                  </p:stCondLst>
                                  <p:childTnLst>
                                    <p:set>
                                      <p:cBhvr>
                                        <p:cTn id="98" dur="1" fill="hold">
                                          <p:stCondLst>
                                            <p:cond delay="0"/>
                                          </p:stCondLst>
                                        </p:cTn>
                                        <p:tgtEl>
                                          <p:spTgt spid="567320"/>
                                        </p:tgtEl>
                                        <p:attrNameLst>
                                          <p:attrName>style.visibility</p:attrName>
                                        </p:attrNameLst>
                                      </p:cBhvr>
                                      <p:to>
                                        <p:strVal val="visible"/>
                                      </p:to>
                                    </p:set>
                                    <p:animEffect transition="in" filter="wipe(left)">
                                      <p:cBhvr>
                                        <p:cTn id="99" dur="500"/>
                                        <p:tgtEl>
                                          <p:spTgt spid="567320"/>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567321"/>
                                        </p:tgtEl>
                                        <p:attrNameLst>
                                          <p:attrName>style.visibility</p:attrName>
                                        </p:attrNameLst>
                                      </p:cBhvr>
                                      <p:to>
                                        <p:strVal val="visible"/>
                                      </p:to>
                                    </p:set>
                                    <p:animEffect transition="in" filter="wipe(left)">
                                      <p:cBhvr>
                                        <p:cTn id="104" dur="500"/>
                                        <p:tgtEl>
                                          <p:spTgt spid="5673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7299" grpId="0"/>
      <p:bldP spid="567301" grpId="0"/>
      <p:bldP spid="567302" grpId="0"/>
      <p:bldP spid="567304" grpId="0"/>
      <p:bldP spid="567306" grpId="0"/>
      <p:bldP spid="567308" grpId="0"/>
      <p:bldP spid="567311" grpId="0"/>
      <p:bldP spid="567313" grpId="0"/>
      <p:bldP spid="567314" grpId="0"/>
      <p:bldP spid="567315" grpId="0"/>
      <p:bldP spid="567317" grpId="0"/>
      <p:bldP spid="567319" grpId="0"/>
      <p:bldP spid="567321" grpId="0"/>
      <p:bldP spid="56732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4A54C5D9-709A-4DB1-BF2E-A8B8CE68855E}" type="slidenum">
              <a:rPr lang="zh-CN" altLang="en-US" sz="1600" smtClean="0">
                <a:solidFill>
                  <a:srgbClr val="FFFF00"/>
                </a:solidFill>
                <a:ea typeface="宋体" panose="02010600030101010101" pitchFamily="2" charset="-122"/>
              </a:rPr>
              <a:t>21</a:t>
            </a:fld>
            <a:endParaRPr lang="en-US" altLang="zh-CN" sz="1600">
              <a:solidFill>
                <a:srgbClr val="FFFF00"/>
              </a:solidFill>
              <a:ea typeface="宋体" panose="02010600030101010101" pitchFamily="2" charset="-122"/>
            </a:endParaRPr>
          </a:p>
        </p:txBody>
      </p:sp>
      <p:sp>
        <p:nvSpPr>
          <p:cNvPr id="23557" name="Rectangle 4"/>
          <p:cNvSpPr>
            <a:spLocks noGrp="1" noChangeArrowheads="1"/>
          </p:cNvSpPr>
          <p:nvPr>
            <p:ph type="title"/>
          </p:nvPr>
        </p:nvSpPr>
        <p:spPr/>
        <p:txBody>
          <a:bodyPr/>
          <a:lstStyle/>
          <a:p>
            <a:r>
              <a:rPr lang="en-US" altLang="zh-CN"/>
              <a:t>2</a:t>
            </a:r>
            <a:r>
              <a:rPr lang="zh-CN" altLang="en-US"/>
              <a:t>、正弦量的相量表示</a:t>
            </a:r>
          </a:p>
        </p:txBody>
      </p:sp>
      <p:sp>
        <p:nvSpPr>
          <p:cNvPr id="23558" name="Rectangle 5"/>
          <p:cNvSpPr>
            <a:spLocks noGrp="1" noChangeArrowheads="1"/>
          </p:cNvSpPr>
          <p:nvPr>
            <p:ph type="body" idx="1"/>
          </p:nvPr>
        </p:nvSpPr>
        <p:spPr>
          <a:xfrm>
            <a:off x="323850" y="1131094"/>
            <a:ext cx="8496300" cy="576262"/>
          </a:xfrm>
        </p:spPr>
        <p:txBody>
          <a:bodyPr/>
          <a:lstStyle/>
          <a:p>
            <a:pPr lvl="1">
              <a:buFont typeface="Wingdings" panose="05000000000000000000" pitchFamily="2" charset="2"/>
              <a:buNone/>
            </a:pPr>
            <a:r>
              <a:rPr lang="zh-CN" altLang="en-US" dirty="0"/>
              <a:t>在相量表达中，常常会遇到乘</a:t>
            </a:r>
            <a:r>
              <a:rPr lang="en-US" altLang="zh-CN" dirty="0"/>
              <a:t>j</a:t>
            </a:r>
            <a:r>
              <a:rPr lang="zh-CN" altLang="en-US" dirty="0"/>
              <a:t>和</a:t>
            </a:r>
            <a:r>
              <a:rPr lang="en-US" altLang="zh-CN" dirty="0"/>
              <a:t>-j</a:t>
            </a:r>
            <a:endParaRPr lang="zh-CN" altLang="en-US" dirty="0"/>
          </a:p>
        </p:txBody>
      </p:sp>
      <p:graphicFrame>
        <p:nvGraphicFramePr>
          <p:cNvPr id="566280" name="Object 8"/>
          <p:cNvGraphicFramePr>
            <a:graphicFrameLocks noChangeAspect="1"/>
          </p:cNvGraphicFramePr>
          <p:nvPr>
            <p:extLst>
              <p:ext uri="{D42A27DB-BD31-4B8C-83A1-F6EECF244321}">
                <p14:modId xmlns:p14="http://schemas.microsoft.com/office/powerpoint/2010/main" val="439653087"/>
              </p:ext>
            </p:extLst>
          </p:nvPr>
        </p:nvGraphicFramePr>
        <p:xfrm>
          <a:off x="2990211" y="1689604"/>
          <a:ext cx="2990353" cy="895350"/>
        </p:xfrm>
        <a:graphic>
          <a:graphicData uri="http://schemas.openxmlformats.org/presentationml/2006/ole">
            <mc:AlternateContent xmlns:mc="http://schemas.openxmlformats.org/markup-compatibility/2006">
              <mc:Choice xmlns:v="urn:schemas-microsoft-com:vml" Requires="v">
                <p:oleObj name="Equation" r:id="rId2" imgW="1104840" imgH="330120" progId="Equation.DSMT4">
                  <p:embed/>
                </p:oleObj>
              </mc:Choice>
              <mc:Fallback>
                <p:oleObj name="Equation" r:id="rId2" imgW="1104840" imgH="330120" progId="Equation.DSMT4">
                  <p:embed/>
                  <p:pic>
                    <p:nvPicPr>
                      <p:cNvPr id="566280" name="Object 8"/>
                      <p:cNvPicPr>
                        <a:picLocks noChangeAspect="1" noChangeArrowheads="1"/>
                      </p:cNvPicPr>
                      <p:nvPr/>
                    </p:nvPicPr>
                    <p:blipFill>
                      <a:blip r:embed="rId3"/>
                      <a:srcRect/>
                      <a:stretch>
                        <a:fillRect/>
                      </a:stretch>
                    </p:blipFill>
                    <p:spPr bwMode="auto">
                      <a:xfrm>
                        <a:off x="2990211" y="1689604"/>
                        <a:ext cx="2990353" cy="895350"/>
                      </a:xfrm>
                      <a:prstGeom prst="rect">
                        <a:avLst/>
                      </a:prstGeom>
                      <a:noFill/>
                      <a:ln>
                        <a:noFill/>
                      </a:ln>
                      <a:effectLst/>
                    </p:spPr>
                  </p:pic>
                </p:oleObj>
              </mc:Fallback>
            </mc:AlternateContent>
          </a:graphicData>
        </a:graphic>
      </p:graphicFrame>
      <p:sp>
        <p:nvSpPr>
          <p:cNvPr id="566282" name="Text Box 10"/>
          <p:cNvSpPr txBox="1">
            <a:spLocks noChangeArrowheads="1"/>
          </p:cNvSpPr>
          <p:nvPr/>
        </p:nvSpPr>
        <p:spPr bwMode="auto">
          <a:xfrm>
            <a:off x="416626" y="4437112"/>
            <a:ext cx="813752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zh-CN" altLang="en-US" sz="2400" dirty="0"/>
              <a:t>相量表达式中，乘以一个单位相量，表示旋转，不改变幅值，乘以</a:t>
            </a:r>
            <a:r>
              <a:rPr lang="en-US" altLang="zh-CN" sz="2400" dirty="0"/>
              <a:t>j</a:t>
            </a:r>
            <a:r>
              <a:rPr lang="zh-CN" altLang="en-US" sz="2400" dirty="0"/>
              <a:t>表示逆时针旋转</a:t>
            </a:r>
            <a:r>
              <a:rPr lang="en-US" altLang="zh-CN" sz="2400" dirty="0"/>
              <a:t>90°</a:t>
            </a:r>
            <a:endParaRPr lang="zh-CN" altLang="en-US" sz="2400" dirty="0"/>
          </a:p>
        </p:txBody>
      </p:sp>
      <p:graphicFrame>
        <p:nvGraphicFramePr>
          <p:cNvPr id="2" name="对象 1">
            <a:extLst>
              <a:ext uri="{FF2B5EF4-FFF2-40B4-BE49-F238E27FC236}">
                <a16:creationId xmlns:a16="http://schemas.microsoft.com/office/drawing/2014/main" id="{A25EC571-BA83-0D89-CBB3-0463B0EF6CEA}"/>
              </a:ext>
            </a:extLst>
          </p:cNvPr>
          <p:cNvGraphicFramePr>
            <a:graphicFrameLocks noChangeAspect="1"/>
          </p:cNvGraphicFramePr>
          <p:nvPr>
            <p:extLst>
              <p:ext uri="{D42A27DB-BD31-4B8C-83A1-F6EECF244321}">
                <p14:modId xmlns:p14="http://schemas.microsoft.com/office/powerpoint/2010/main" val="3255915635"/>
              </p:ext>
            </p:extLst>
          </p:nvPr>
        </p:nvGraphicFramePr>
        <p:xfrm>
          <a:off x="2555776" y="3139703"/>
          <a:ext cx="3651412" cy="742660"/>
        </p:xfrm>
        <a:graphic>
          <a:graphicData uri="http://schemas.openxmlformats.org/presentationml/2006/ole">
            <mc:AlternateContent xmlns:mc="http://schemas.openxmlformats.org/markup-compatibility/2006">
              <mc:Choice xmlns:v="urn:schemas-microsoft-com:vml" Requires="v">
                <p:oleObj name="Equation" r:id="rId4" imgW="1498320" imgH="304560" progId="Equation.DSMT4">
                  <p:embed/>
                </p:oleObj>
              </mc:Choice>
              <mc:Fallback>
                <p:oleObj name="Equation" r:id="rId4" imgW="1498320" imgH="304560" progId="Equation.DSMT4">
                  <p:embed/>
                  <p:pic>
                    <p:nvPicPr>
                      <p:cNvPr id="0" name=""/>
                      <p:cNvPicPr/>
                      <p:nvPr/>
                    </p:nvPicPr>
                    <p:blipFill>
                      <a:blip r:embed="rId5"/>
                      <a:stretch>
                        <a:fillRect/>
                      </a:stretch>
                    </p:blipFill>
                    <p:spPr>
                      <a:xfrm>
                        <a:off x="2555776" y="3139703"/>
                        <a:ext cx="3651412" cy="742660"/>
                      </a:xfrm>
                      <a:prstGeom prst="rect">
                        <a:avLst/>
                      </a:prstGeom>
                    </p:spPr>
                  </p:pic>
                </p:oleObj>
              </mc:Fallback>
            </mc:AlternateContent>
          </a:graphicData>
        </a:graphic>
      </p:graphicFrame>
    </p:spTree>
    <p:extLst>
      <p:ext uri="{BB962C8B-B14F-4D97-AF65-F5344CB8AC3E}">
        <p14:creationId xmlns:p14="http://schemas.microsoft.com/office/powerpoint/2010/main" val="38620711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8">
                                            <p:txEl>
                                              <p:pRg st="0" end="0"/>
                                            </p:txEl>
                                          </p:spTgt>
                                        </p:tgtEl>
                                        <p:attrNameLst>
                                          <p:attrName>style.visibility</p:attrName>
                                        </p:attrNameLst>
                                      </p:cBhvr>
                                      <p:to>
                                        <p:strVal val="visible"/>
                                      </p:to>
                                    </p:set>
                                  </p:childTnLst>
                                </p:cTn>
                              </p:par>
                            </p:childTnLst>
                          </p:cTn>
                        </p:par>
                        <p:par>
                          <p:cTn id="7" fill="hold">
                            <p:stCondLst>
                              <p:cond delay="0"/>
                            </p:stCondLst>
                            <p:childTnLst>
                              <p:par>
                                <p:cTn id="8" presetID="9" presetClass="entr" presetSubtype="0" fill="hold" nodeType="afterEffect">
                                  <p:stCondLst>
                                    <p:cond delay="0"/>
                                  </p:stCondLst>
                                  <p:childTnLst>
                                    <p:set>
                                      <p:cBhvr>
                                        <p:cTn id="9" dur="1" fill="hold">
                                          <p:stCondLst>
                                            <p:cond delay="0"/>
                                          </p:stCondLst>
                                        </p:cTn>
                                        <p:tgtEl>
                                          <p:spTgt spid="566280"/>
                                        </p:tgtEl>
                                        <p:attrNameLst>
                                          <p:attrName>style.visibility</p:attrName>
                                        </p:attrNameLst>
                                      </p:cBhvr>
                                      <p:to>
                                        <p:strVal val="visible"/>
                                      </p:to>
                                    </p:set>
                                    <p:animEffect transition="in" filter="dissolve">
                                      <p:cBhvr>
                                        <p:cTn id="10" dur="500"/>
                                        <p:tgtEl>
                                          <p:spTgt spid="566280"/>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566282"/>
                                        </p:tgtEl>
                                        <p:attrNameLst>
                                          <p:attrName>style.visibility</p:attrName>
                                        </p:attrNameLst>
                                      </p:cBhvr>
                                      <p:to>
                                        <p:strVal val="visible"/>
                                      </p:to>
                                    </p:set>
                                    <p:animEffect transition="in" filter="dissolve">
                                      <p:cBhvr>
                                        <p:cTn id="19" dur="500"/>
                                        <p:tgtEl>
                                          <p:spTgt spid="566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8" grpId="0" build="p"/>
      <p:bldP spid="56628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43E51208-AFFD-4344-B0F0-8CFACEA83D22}" type="slidenum">
              <a:rPr lang="zh-CN" altLang="en-US" sz="1600" smtClean="0">
                <a:solidFill>
                  <a:srgbClr val="FFFF00"/>
                </a:solidFill>
                <a:ea typeface="宋体" panose="02010600030101010101" pitchFamily="2" charset="-122"/>
              </a:rPr>
              <a:t>22</a:t>
            </a:fld>
            <a:endParaRPr lang="en-US" altLang="zh-CN" sz="1600">
              <a:solidFill>
                <a:srgbClr val="FFFF00"/>
              </a:solidFill>
              <a:ea typeface="宋体" panose="02010600030101010101" pitchFamily="2" charset="-122"/>
            </a:endParaRPr>
          </a:p>
        </p:txBody>
      </p:sp>
      <p:sp>
        <p:nvSpPr>
          <p:cNvPr id="568322" name="Rectangle 2"/>
          <p:cNvSpPr>
            <a:spLocks noChangeArrowheads="1"/>
          </p:cNvSpPr>
          <p:nvPr/>
        </p:nvSpPr>
        <p:spPr bwMode="auto">
          <a:xfrm>
            <a:off x="250825" y="1186501"/>
            <a:ext cx="2514600" cy="45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50000"/>
              </a:spcBef>
              <a:buFontTx/>
              <a:buNone/>
            </a:pPr>
            <a:r>
              <a:rPr kumimoji="1" lang="en-US" altLang="zh-CN" sz="2400" b="1" dirty="0">
                <a:solidFill>
                  <a:srgbClr val="CC0000"/>
                </a:solidFill>
              </a:rPr>
              <a:t>【</a:t>
            </a:r>
            <a:r>
              <a:rPr kumimoji="1" lang="zh-CN" altLang="en-US" sz="2400" b="1" dirty="0">
                <a:solidFill>
                  <a:srgbClr val="CC0000"/>
                </a:solidFill>
              </a:rPr>
              <a:t>例</a:t>
            </a:r>
            <a:r>
              <a:rPr kumimoji="1" lang="en-US" altLang="zh-CN" sz="2400" b="1" dirty="0">
                <a:solidFill>
                  <a:srgbClr val="CC0000"/>
                </a:solidFill>
              </a:rPr>
              <a:t>1】</a:t>
            </a:r>
            <a:r>
              <a:rPr kumimoji="1" lang="en-US" altLang="zh-CN" sz="2400" b="1" dirty="0">
                <a:solidFill>
                  <a:srgbClr val="FF5050"/>
                </a:solidFill>
              </a:rPr>
              <a:t>  </a:t>
            </a:r>
            <a:r>
              <a:rPr kumimoji="1" lang="zh-CN" altLang="en-US" sz="2400" b="1" dirty="0"/>
              <a:t>电压</a:t>
            </a:r>
          </a:p>
        </p:txBody>
      </p:sp>
      <p:graphicFrame>
        <p:nvGraphicFramePr>
          <p:cNvPr id="568323" name="Object 3">
            <a:hlinkClick r:id="" action="ppaction://ole?verb=0"/>
          </p:cNvPr>
          <p:cNvGraphicFramePr/>
          <p:nvPr>
            <p:extLst>
              <p:ext uri="{D42A27DB-BD31-4B8C-83A1-F6EECF244321}">
                <p14:modId xmlns:p14="http://schemas.microsoft.com/office/powerpoint/2010/main" val="2598203537"/>
              </p:ext>
            </p:extLst>
          </p:nvPr>
        </p:nvGraphicFramePr>
        <p:xfrm>
          <a:off x="2484438" y="1098575"/>
          <a:ext cx="3825875" cy="530225"/>
        </p:xfrm>
        <a:graphic>
          <a:graphicData uri="http://schemas.openxmlformats.org/presentationml/2006/ole">
            <mc:AlternateContent xmlns:mc="http://schemas.openxmlformats.org/markup-compatibility/2006">
              <mc:Choice xmlns:v="urn:schemas-microsoft-com:vml" Requires="v">
                <p:oleObj name="Microsoft 公式 3.0" r:id="rId2" imgW="1739900" imgH="241300" progId="Equation.3">
                  <p:embed/>
                </p:oleObj>
              </mc:Choice>
              <mc:Fallback>
                <p:oleObj name="Microsoft 公式 3.0" r:id="rId2" imgW="1739900" imgH="241300" progId="Equation.3">
                  <p:embed/>
                  <p:pic>
                    <p:nvPicPr>
                      <p:cNvPr id="0" name="Object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4438" y="1098575"/>
                        <a:ext cx="3825875"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8324" name="Object 4">
            <a:hlinkClick r:id="" action="ppaction://ole?verb=0"/>
          </p:cNvPr>
          <p:cNvGraphicFramePr/>
          <p:nvPr/>
        </p:nvGraphicFramePr>
        <p:xfrm>
          <a:off x="6011863" y="1905000"/>
          <a:ext cx="2066925" cy="446088"/>
        </p:xfrm>
        <a:graphic>
          <a:graphicData uri="http://schemas.openxmlformats.org/presentationml/2006/ole">
            <mc:AlternateContent xmlns:mc="http://schemas.openxmlformats.org/markup-compatibility/2006">
              <mc:Choice xmlns:v="urn:schemas-microsoft-com:vml" Requires="v">
                <p:oleObj name="Equation" r:id="rId4" imgW="939165" imgH="203200" progId="Equation.3">
                  <p:embed/>
                </p:oleObj>
              </mc:Choice>
              <mc:Fallback>
                <p:oleObj name="Equation" r:id="rId4" imgW="939165" imgH="203200" progId="Equation.3">
                  <p:embed/>
                  <p:pic>
                    <p:nvPicPr>
                      <p:cNvPr id="0"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1863" y="1905000"/>
                        <a:ext cx="2066925" cy="446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8325" name="Text Box 5"/>
          <p:cNvSpPr txBox="1">
            <a:spLocks noChangeArrowheads="1"/>
          </p:cNvSpPr>
          <p:nvPr/>
        </p:nvSpPr>
        <p:spPr bwMode="auto">
          <a:xfrm>
            <a:off x="468313" y="18843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zh-CN" altLang="en-US" sz="2400" b="1"/>
              <a:t>相量形式为</a:t>
            </a:r>
          </a:p>
        </p:txBody>
      </p:sp>
      <p:graphicFrame>
        <p:nvGraphicFramePr>
          <p:cNvPr id="568326" name="Object 6">
            <a:hlinkClick r:id="" action="ppaction://ole?verb=0"/>
          </p:cNvPr>
          <p:cNvGraphicFramePr/>
          <p:nvPr/>
        </p:nvGraphicFramePr>
        <p:xfrm>
          <a:off x="2268538" y="1916113"/>
          <a:ext cx="2317750" cy="446087"/>
        </p:xfrm>
        <a:graphic>
          <a:graphicData uri="http://schemas.openxmlformats.org/presentationml/2006/ole">
            <mc:AlternateContent xmlns:mc="http://schemas.openxmlformats.org/markup-compatibility/2006">
              <mc:Choice xmlns:v="urn:schemas-microsoft-com:vml" Requires="v">
                <p:oleObj name="Microsoft 公式 3.0" r:id="rId6" imgW="1054100" imgH="203200" progId="Equation.3">
                  <p:embed/>
                </p:oleObj>
              </mc:Choice>
              <mc:Fallback>
                <p:oleObj name="Microsoft 公式 3.0" r:id="rId6" imgW="1054100" imgH="203200" progId="Equation.3">
                  <p:embed/>
                  <p:pic>
                    <p:nvPicPr>
                      <p:cNvPr id="0" name="Object 6"/>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8538" y="1916113"/>
                        <a:ext cx="2317750" cy="446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8327" name="Text Box 7"/>
          <p:cNvSpPr txBox="1">
            <a:spLocks noChangeArrowheads="1"/>
          </p:cNvSpPr>
          <p:nvPr/>
        </p:nvSpPr>
        <p:spPr bwMode="auto">
          <a:xfrm>
            <a:off x="5076825" y="1884363"/>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zh-CN" altLang="en-US" sz="2400" b="1"/>
              <a:t>或者</a:t>
            </a:r>
          </a:p>
        </p:txBody>
      </p:sp>
      <p:sp>
        <p:nvSpPr>
          <p:cNvPr id="568328" name="Text Box 8"/>
          <p:cNvSpPr txBox="1">
            <a:spLocks noChangeArrowheads="1"/>
          </p:cNvSpPr>
          <p:nvPr/>
        </p:nvSpPr>
        <p:spPr bwMode="auto">
          <a:xfrm>
            <a:off x="250825" y="2420938"/>
            <a:ext cx="81788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zh-CN" altLang="en-US" sz="2400" b="1">
                <a:solidFill>
                  <a:srgbClr val="CC0000"/>
                </a:solidFill>
              </a:rPr>
              <a:t>注意：</a:t>
            </a:r>
            <a:r>
              <a:rPr lang="zh-CN" altLang="en-US" sz="2400" b="1"/>
              <a:t>相量是一个与时间无关的复值常数，所以它可以表示正弦量，但不等于正弦量。相量与正弦量之间的关系是一一对应的关系，用双箭头表示，即</a:t>
            </a:r>
          </a:p>
        </p:txBody>
      </p:sp>
      <p:graphicFrame>
        <p:nvGraphicFramePr>
          <p:cNvPr id="568329" name="Object 9"/>
          <p:cNvGraphicFramePr/>
          <p:nvPr/>
        </p:nvGraphicFramePr>
        <p:xfrm>
          <a:off x="2620963" y="3641725"/>
          <a:ext cx="949325" cy="558800"/>
        </p:xfrm>
        <a:graphic>
          <a:graphicData uri="http://schemas.openxmlformats.org/presentationml/2006/ole">
            <mc:AlternateContent xmlns:mc="http://schemas.openxmlformats.org/markup-compatibility/2006">
              <mc:Choice xmlns:v="urn:schemas-microsoft-com:vml" Requires="v">
                <p:oleObj name="Equation" r:id="rId8" imgW="431800" imgH="254000" progId="Equation.DSMT4">
                  <p:embed/>
                </p:oleObj>
              </mc:Choice>
              <mc:Fallback>
                <p:oleObj name="Equation" r:id="rId8" imgW="431800" imgH="254000" progId="Equation.DSMT4">
                  <p:embed/>
                  <p:pic>
                    <p:nvPicPr>
                      <p:cNvPr id="0" name="Object 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20963" y="3641725"/>
                        <a:ext cx="949325" cy="55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8330" name="Object 10"/>
          <p:cNvGraphicFramePr/>
          <p:nvPr/>
        </p:nvGraphicFramePr>
        <p:xfrm>
          <a:off x="5068888" y="3608388"/>
          <a:ext cx="1117600" cy="614362"/>
        </p:xfrm>
        <a:graphic>
          <a:graphicData uri="http://schemas.openxmlformats.org/presentationml/2006/ole">
            <mc:AlternateContent xmlns:mc="http://schemas.openxmlformats.org/markup-compatibility/2006">
              <mc:Choice xmlns:v="urn:schemas-microsoft-com:vml" Requires="v">
                <p:oleObj name="Equation" r:id="rId10" imgW="508000" imgH="279400" progId="Equation.DSMT4">
                  <p:embed/>
                </p:oleObj>
              </mc:Choice>
              <mc:Fallback>
                <p:oleObj name="Equation" r:id="rId10" imgW="508000" imgH="279400" progId="Equation.DSMT4">
                  <p:embed/>
                  <p:pic>
                    <p:nvPicPr>
                      <p:cNvPr id="0" name="Object 10"/>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68888" y="3608388"/>
                        <a:ext cx="1117600" cy="614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8331" name="Rectangle 11"/>
          <p:cNvSpPr>
            <a:spLocks noChangeArrowheads="1"/>
          </p:cNvSpPr>
          <p:nvPr/>
        </p:nvSpPr>
        <p:spPr bwMode="auto">
          <a:xfrm>
            <a:off x="3851275" y="3721100"/>
            <a:ext cx="565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a:t>或 </a:t>
            </a:r>
          </a:p>
        </p:txBody>
      </p:sp>
      <p:sp>
        <p:nvSpPr>
          <p:cNvPr id="568332" name="Rectangle 12"/>
          <p:cNvSpPr>
            <a:spLocks noChangeArrowheads="1"/>
          </p:cNvSpPr>
          <p:nvPr/>
        </p:nvSpPr>
        <p:spPr bwMode="auto">
          <a:xfrm>
            <a:off x="3851275" y="4365625"/>
            <a:ext cx="565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a:t>或 </a:t>
            </a:r>
          </a:p>
        </p:txBody>
      </p:sp>
      <p:graphicFrame>
        <p:nvGraphicFramePr>
          <p:cNvPr id="568333" name="Object 13"/>
          <p:cNvGraphicFramePr/>
          <p:nvPr/>
        </p:nvGraphicFramePr>
        <p:xfrm>
          <a:off x="5118100" y="4200525"/>
          <a:ext cx="976313" cy="614363"/>
        </p:xfrm>
        <a:graphic>
          <a:graphicData uri="http://schemas.openxmlformats.org/presentationml/2006/ole">
            <mc:AlternateContent xmlns:mc="http://schemas.openxmlformats.org/markup-compatibility/2006">
              <mc:Choice xmlns:v="urn:schemas-microsoft-com:vml" Requires="v">
                <p:oleObj name="Equation" r:id="rId12" imgW="444500" imgH="279400" progId="Equation.DSMT4">
                  <p:embed/>
                </p:oleObj>
              </mc:Choice>
              <mc:Fallback>
                <p:oleObj name="Equation" r:id="rId12" imgW="444500" imgH="279400" progId="Equation.DSMT4">
                  <p:embed/>
                  <p:pic>
                    <p:nvPicPr>
                      <p:cNvPr id="0" name="Object 13"/>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18100" y="4200525"/>
                        <a:ext cx="976313" cy="61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8334" name="Object 14"/>
          <p:cNvGraphicFramePr/>
          <p:nvPr/>
        </p:nvGraphicFramePr>
        <p:xfrm>
          <a:off x="2765425" y="4256088"/>
          <a:ext cx="809625" cy="614362"/>
        </p:xfrm>
        <a:graphic>
          <a:graphicData uri="http://schemas.openxmlformats.org/presentationml/2006/ole">
            <mc:AlternateContent xmlns:mc="http://schemas.openxmlformats.org/markup-compatibility/2006">
              <mc:Choice xmlns:v="urn:schemas-microsoft-com:vml" Requires="v">
                <p:oleObj name="Equation" r:id="rId14" imgW="368300" imgH="279400" progId="Equation.DSMT4">
                  <p:embed/>
                </p:oleObj>
              </mc:Choice>
              <mc:Fallback>
                <p:oleObj name="Equation" r:id="rId14" imgW="368300" imgH="279400" progId="Equation.DSMT4">
                  <p:embed/>
                  <p:pic>
                    <p:nvPicPr>
                      <p:cNvPr id="0" name="Object 14"/>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65425" y="4256088"/>
                        <a:ext cx="809625" cy="614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616" name="Rectangle 15"/>
          <p:cNvSpPr>
            <a:spLocks noChangeArrowheads="1"/>
          </p:cNvSpPr>
          <p:nvPr/>
        </p:nvSpPr>
        <p:spPr bwMode="auto">
          <a:xfrm>
            <a:off x="323850" y="260350"/>
            <a:ext cx="61928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3600">
                <a:solidFill>
                  <a:srgbClr val="FF0000"/>
                </a:solidFill>
              </a:rPr>
              <a:t>3</a:t>
            </a:r>
            <a:r>
              <a:rPr lang="zh-CN" altLang="en-US" sz="3600">
                <a:solidFill>
                  <a:srgbClr val="FF0000"/>
                </a:solidFill>
              </a:rPr>
              <a:t>、例题</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68322"/>
                                        </p:tgtEl>
                                        <p:attrNameLst>
                                          <p:attrName>style.visibility</p:attrName>
                                        </p:attrNameLst>
                                      </p:cBhvr>
                                      <p:to>
                                        <p:strVal val="visible"/>
                                      </p:to>
                                    </p:set>
                                    <p:animEffect transition="in" filter="dissolve">
                                      <p:cBhvr>
                                        <p:cTn id="7" dur="500"/>
                                        <p:tgtEl>
                                          <p:spTgt spid="56832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68323"/>
                                        </p:tgtEl>
                                        <p:attrNameLst>
                                          <p:attrName>style.visibility</p:attrName>
                                        </p:attrNameLst>
                                      </p:cBhvr>
                                      <p:to>
                                        <p:strVal val="visible"/>
                                      </p:to>
                                    </p:set>
                                    <p:animEffect transition="in" filter="dissolve">
                                      <p:cBhvr>
                                        <p:cTn id="11" dur="500"/>
                                        <p:tgtEl>
                                          <p:spTgt spid="568323"/>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68325"/>
                                        </p:tgtEl>
                                        <p:attrNameLst>
                                          <p:attrName>style.visibility</p:attrName>
                                        </p:attrNameLst>
                                      </p:cBhvr>
                                      <p:to>
                                        <p:strVal val="visible"/>
                                      </p:to>
                                    </p:set>
                                    <p:animEffect transition="in" filter="dissolve">
                                      <p:cBhvr>
                                        <p:cTn id="16" dur="500"/>
                                        <p:tgtEl>
                                          <p:spTgt spid="568325"/>
                                        </p:tgtEl>
                                      </p:cBhvr>
                                    </p:animEffect>
                                  </p:childTnLst>
                                </p:cTn>
                              </p:par>
                            </p:childTnLst>
                          </p:cTn>
                        </p:par>
                        <p:par>
                          <p:cTn id="17" fill="hold">
                            <p:stCondLst>
                              <p:cond delay="500"/>
                            </p:stCondLst>
                            <p:childTnLst>
                              <p:par>
                                <p:cTn id="18" presetID="9" presetClass="entr" presetSubtype="0" fill="hold" nodeType="afterEffect">
                                  <p:stCondLst>
                                    <p:cond delay="0"/>
                                  </p:stCondLst>
                                  <p:childTnLst>
                                    <p:set>
                                      <p:cBhvr>
                                        <p:cTn id="19" dur="1" fill="hold">
                                          <p:stCondLst>
                                            <p:cond delay="0"/>
                                          </p:stCondLst>
                                        </p:cTn>
                                        <p:tgtEl>
                                          <p:spTgt spid="568326"/>
                                        </p:tgtEl>
                                        <p:attrNameLst>
                                          <p:attrName>style.visibility</p:attrName>
                                        </p:attrNameLst>
                                      </p:cBhvr>
                                      <p:to>
                                        <p:strVal val="visible"/>
                                      </p:to>
                                    </p:set>
                                    <p:animEffect transition="in" filter="dissolve">
                                      <p:cBhvr>
                                        <p:cTn id="20" dur="500"/>
                                        <p:tgtEl>
                                          <p:spTgt spid="568326"/>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568327"/>
                                        </p:tgtEl>
                                        <p:attrNameLst>
                                          <p:attrName>style.visibility</p:attrName>
                                        </p:attrNameLst>
                                      </p:cBhvr>
                                      <p:to>
                                        <p:strVal val="visible"/>
                                      </p:to>
                                    </p:set>
                                    <p:animEffect transition="in" filter="dissolve">
                                      <p:cBhvr>
                                        <p:cTn id="25" dur="500"/>
                                        <p:tgtEl>
                                          <p:spTgt spid="568327"/>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568324"/>
                                        </p:tgtEl>
                                        <p:attrNameLst>
                                          <p:attrName>style.visibility</p:attrName>
                                        </p:attrNameLst>
                                      </p:cBhvr>
                                      <p:to>
                                        <p:strVal val="visible"/>
                                      </p:to>
                                    </p:set>
                                    <p:animEffect transition="in" filter="dissolve">
                                      <p:cBhvr>
                                        <p:cTn id="30" dur="500"/>
                                        <p:tgtEl>
                                          <p:spTgt spid="568324"/>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568328"/>
                                        </p:tgtEl>
                                        <p:attrNameLst>
                                          <p:attrName>style.visibility</p:attrName>
                                        </p:attrNameLst>
                                      </p:cBhvr>
                                      <p:to>
                                        <p:strVal val="visible"/>
                                      </p:to>
                                    </p:set>
                                    <p:animEffect transition="in" filter="dissolve">
                                      <p:cBhvr>
                                        <p:cTn id="35" dur="500"/>
                                        <p:tgtEl>
                                          <p:spTgt spid="568328"/>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568329"/>
                                        </p:tgtEl>
                                        <p:attrNameLst>
                                          <p:attrName>style.visibility</p:attrName>
                                        </p:attrNameLst>
                                      </p:cBhvr>
                                      <p:to>
                                        <p:strVal val="visible"/>
                                      </p:to>
                                    </p:set>
                                    <p:animEffect transition="in" filter="dissolve">
                                      <p:cBhvr>
                                        <p:cTn id="40" dur="500"/>
                                        <p:tgtEl>
                                          <p:spTgt spid="568329"/>
                                        </p:tgtEl>
                                      </p:cBhvr>
                                    </p:animEffect>
                                  </p:childTnLst>
                                </p:cTn>
                              </p:par>
                            </p:childTnLst>
                          </p:cTn>
                        </p:par>
                        <p:par>
                          <p:cTn id="41" fill="hold">
                            <p:stCondLst>
                              <p:cond delay="500"/>
                            </p:stCondLst>
                            <p:childTnLst>
                              <p:par>
                                <p:cTn id="42" presetID="9" presetClass="entr" presetSubtype="0" fill="hold" grpId="0" nodeType="afterEffect">
                                  <p:stCondLst>
                                    <p:cond delay="0"/>
                                  </p:stCondLst>
                                  <p:childTnLst>
                                    <p:set>
                                      <p:cBhvr>
                                        <p:cTn id="43" dur="1" fill="hold">
                                          <p:stCondLst>
                                            <p:cond delay="0"/>
                                          </p:stCondLst>
                                        </p:cTn>
                                        <p:tgtEl>
                                          <p:spTgt spid="568331"/>
                                        </p:tgtEl>
                                        <p:attrNameLst>
                                          <p:attrName>style.visibility</p:attrName>
                                        </p:attrNameLst>
                                      </p:cBhvr>
                                      <p:to>
                                        <p:strVal val="visible"/>
                                      </p:to>
                                    </p:set>
                                    <p:animEffect transition="in" filter="dissolve">
                                      <p:cBhvr>
                                        <p:cTn id="44" dur="500"/>
                                        <p:tgtEl>
                                          <p:spTgt spid="568331"/>
                                        </p:tgtEl>
                                      </p:cBhvr>
                                    </p:animEffect>
                                  </p:childTnLst>
                                </p:cTn>
                              </p:par>
                            </p:childTnLst>
                          </p:cTn>
                        </p:par>
                        <p:par>
                          <p:cTn id="45" fill="hold">
                            <p:stCondLst>
                              <p:cond delay="1000"/>
                            </p:stCondLst>
                            <p:childTnLst>
                              <p:par>
                                <p:cTn id="46" presetID="9" presetClass="entr" presetSubtype="0" fill="hold" nodeType="afterEffect">
                                  <p:stCondLst>
                                    <p:cond delay="0"/>
                                  </p:stCondLst>
                                  <p:childTnLst>
                                    <p:set>
                                      <p:cBhvr>
                                        <p:cTn id="47" dur="1" fill="hold">
                                          <p:stCondLst>
                                            <p:cond delay="0"/>
                                          </p:stCondLst>
                                        </p:cTn>
                                        <p:tgtEl>
                                          <p:spTgt spid="568330"/>
                                        </p:tgtEl>
                                        <p:attrNameLst>
                                          <p:attrName>style.visibility</p:attrName>
                                        </p:attrNameLst>
                                      </p:cBhvr>
                                      <p:to>
                                        <p:strVal val="visible"/>
                                      </p:to>
                                    </p:set>
                                    <p:animEffect transition="in" filter="dissolve">
                                      <p:cBhvr>
                                        <p:cTn id="48" dur="500"/>
                                        <p:tgtEl>
                                          <p:spTgt spid="568330"/>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568334"/>
                                        </p:tgtEl>
                                        <p:attrNameLst>
                                          <p:attrName>style.visibility</p:attrName>
                                        </p:attrNameLst>
                                      </p:cBhvr>
                                      <p:to>
                                        <p:strVal val="visible"/>
                                      </p:to>
                                    </p:set>
                                    <p:animEffect transition="in" filter="dissolve">
                                      <p:cBhvr>
                                        <p:cTn id="53" dur="500"/>
                                        <p:tgtEl>
                                          <p:spTgt spid="568334"/>
                                        </p:tgtEl>
                                      </p:cBhvr>
                                    </p:animEffect>
                                  </p:childTnLst>
                                </p:cTn>
                              </p:par>
                            </p:childTnLst>
                          </p:cTn>
                        </p:par>
                        <p:par>
                          <p:cTn id="54" fill="hold">
                            <p:stCondLst>
                              <p:cond delay="500"/>
                            </p:stCondLst>
                            <p:childTnLst>
                              <p:par>
                                <p:cTn id="55" presetID="9" presetClass="entr" presetSubtype="0" fill="hold" grpId="0" nodeType="afterEffect">
                                  <p:stCondLst>
                                    <p:cond delay="0"/>
                                  </p:stCondLst>
                                  <p:childTnLst>
                                    <p:set>
                                      <p:cBhvr>
                                        <p:cTn id="56" dur="1" fill="hold">
                                          <p:stCondLst>
                                            <p:cond delay="0"/>
                                          </p:stCondLst>
                                        </p:cTn>
                                        <p:tgtEl>
                                          <p:spTgt spid="568332"/>
                                        </p:tgtEl>
                                        <p:attrNameLst>
                                          <p:attrName>style.visibility</p:attrName>
                                        </p:attrNameLst>
                                      </p:cBhvr>
                                      <p:to>
                                        <p:strVal val="visible"/>
                                      </p:to>
                                    </p:set>
                                    <p:animEffect transition="in" filter="dissolve">
                                      <p:cBhvr>
                                        <p:cTn id="57" dur="500"/>
                                        <p:tgtEl>
                                          <p:spTgt spid="568332"/>
                                        </p:tgtEl>
                                      </p:cBhvr>
                                    </p:animEffect>
                                  </p:childTnLst>
                                </p:cTn>
                              </p:par>
                            </p:childTnLst>
                          </p:cTn>
                        </p:par>
                        <p:par>
                          <p:cTn id="58" fill="hold">
                            <p:stCondLst>
                              <p:cond delay="1000"/>
                            </p:stCondLst>
                            <p:childTnLst>
                              <p:par>
                                <p:cTn id="59" presetID="9" presetClass="entr" presetSubtype="0" fill="hold" nodeType="afterEffect">
                                  <p:stCondLst>
                                    <p:cond delay="0"/>
                                  </p:stCondLst>
                                  <p:childTnLst>
                                    <p:set>
                                      <p:cBhvr>
                                        <p:cTn id="60" dur="1" fill="hold">
                                          <p:stCondLst>
                                            <p:cond delay="0"/>
                                          </p:stCondLst>
                                        </p:cTn>
                                        <p:tgtEl>
                                          <p:spTgt spid="568333"/>
                                        </p:tgtEl>
                                        <p:attrNameLst>
                                          <p:attrName>style.visibility</p:attrName>
                                        </p:attrNameLst>
                                      </p:cBhvr>
                                      <p:to>
                                        <p:strVal val="visible"/>
                                      </p:to>
                                    </p:set>
                                    <p:animEffect transition="in" filter="dissolve">
                                      <p:cBhvr>
                                        <p:cTn id="61" dur="500"/>
                                        <p:tgtEl>
                                          <p:spTgt spid="5683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8322" grpId="0"/>
      <p:bldP spid="568325" grpId="0"/>
      <p:bldP spid="568327" grpId="0"/>
      <p:bldP spid="568328" grpId="0"/>
      <p:bldP spid="568331" grpId="0"/>
      <p:bldP spid="56833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A08E313E-A404-4482-8FA7-146E1F375692}" type="slidenum">
              <a:rPr lang="zh-CN" altLang="en-US" sz="1600" smtClean="0">
                <a:solidFill>
                  <a:srgbClr val="FFFF00"/>
                </a:solidFill>
                <a:ea typeface="宋体" panose="02010600030101010101" pitchFamily="2" charset="-122"/>
              </a:rPr>
              <a:t>23</a:t>
            </a:fld>
            <a:endParaRPr lang="en-US" altLang="zh-CN" sz="1600">
              <a:solidFill>
                <a:srgbClr val="FFFF00"/>
              </a:solidFill>
              <a:ea typeface="宋体" panose="02010600030101010101" pitchFamily="2" charset="-122"/>
            </a:endParaRPr>
          </a:p>
        </p:txBody>
      </p:sp>
      <p:sp>
        <p:nvSpPr>
          <p:cNvPr id="569346" name="Rectangle 2"/>
          <p:cNvSpPr>
            <a:spLocks noChangeArrowheads="1"/>
          </p:cNvSpPr>
          <p:nvPr/>
        </p:nvSpPr>
        <p:spPr bwMode="auto">
          <a:xfrm>
            <a:off x="250825" y="2852738"/>
            <a:ext cx="3130550"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50000"/>
              </a:spcBef>
              <a:buFontTx/>
              <a:buNone/>
            </a:pPr>
            <a:r>
              <a:rPr kumimoji="1" lang="en-US" altLang="zh-CN" sz="2400">
                <a:solidFill>
                  <a:srgbClr val="CC0000"/>
                </a:solidFill>
              </a:rPr>
              <a:t>【</a:t>
            </a:r>
            <a:r>
              <a:rPr kumimoji="1" lang="zh-CN" altLang="en-US" sz="2400">
                <a:solidFill>
                  <a:srgbClr val="CC0000"/>
                </a:solidFill>
              </a:rPr>
              <a:t>例</a:t>
            </a:r>
            <a:r>
              <a:rPr kumimoji="1" lang="en-US" altLang="zh-CN" sz="2400">
                <a:solidFill>
                  <a:srgbClr val="CC0000"/>
                </a:solidFill>
              </a:rPr>
              <a:t>2】</a:t>
            </a:r>
            <a:r>
              <a:rPr kumimoji="1" lang="en-US" altLang="zh-CN" sz="2400">
                <a:solidFill>
                  <a:srgbClr val="000099"/>
                </a:solidFill>
                <a:latin typeface="黑体" panose="02010609060101010101" pitchFamily="49" charset="-122"/>
              </a:rPr>
              <a:t> </a:t>
            </a:r>
            <a:r>
              <a:rPr kumimoji="1" lang="zh-CN" altLang="en-US" sz="2400">
                <a:latin typeface="黑体" panose="02010609060101010101" pitchFamily="49" charset="-122"/>
              </a:rPr>
              <a:t>电流相量</a:t>
            </a:r>
          </a:p>
        </p:txBody>
      </p:sp>
      <p:graphicFrame>
        <p:nvGraphicFramePr>
          <p:cNvPr id="569347" name="Object 3">
            <a:hlinkClick r:id="" action="ppaction://ole?verb=0"/>
          </p:cNvPr>
          <p:cNvGraphicFramePr>
            <a:graphicFrameLocks noChangeAspect="1"/>
          </p:cNvGraphicFramePr>
          <p:nvPr/>
        </p:nvGraphicFramePr>
        <p:xfrm>
          <a:off x="1547813" y="4997450"/>
          <a:ext cx="3706812" cy="482600"/>
        </p:xfrm>
        <a:graphic>
          <a:graphicData uri="http://schemas.openxmlformats.org/presentationml/2006/ole">
            <mc:AlternateContent xmlns:mc="http://schemas.openxmlformats.org/markup-compatibility/2006">
              <mc:Choice xmlns:v="urn:schemas-microsoft-com:vml" Requires="v">
                <p:oleObj name="公式" r:id="rId2" imgW="1854200" imgH="241300" progId="Equation.3">
                  <p:embed/>
                </p:oleObj>
              </mc:Choice>
              <mc:Fallback>
                <p:oleObj name="公式" r:id="rId2" imgW="1854200" imgH="241300" progId="Equation.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4997450"/>
                        <a:ext cx="3706812"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9348" name="Text Box 4"/>
          <p:cNvSpPr txBox="1">
            <a:spLocks noChangeArrowheads="1"/>
          </p:cNvSpPr>
          <p:nvPr/>
        </p:nvSpPr>
        <p:spPr bwMode="auto">
          <a:xfrm>
            <a:off x="971550" y="4530725"/>
            <a:ext cx="2736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zh-CN" altLang="en-US" sz="2400">
                <a:latin typeface="Arial" panose="020B0604020202020204" pitchFamily="34" charset="0"/>
              </a:rPr>
              <a:t>表示的瞬时值为</a:t>
            </a:r>
          </a:p>
        </p:txBody>
      </p:sp>
      <p:graphicFrame>
        <p:nvGraphicFramePr>
          <p:cNvPr id="569349" name="Object 5">
            <a:hlinkClick r:id="" action="ppaction://ole?verb=0"/>
          </p:cNvPr>
          <p:cNvGraphicFramePr>
            <a:graphicFrameLocks noChangeAspect="1"/>
          </p:cNvGraphicFramePr>
          <p:nvPr/>
        </p:nvGraphicFramePr>
        <p:xfrm>
          <a:off x="2268538" y="3441700"/>
          <a:ext cx="2538412" cy="406400"/>
        </p:xfrm>
        <a:graphic>
          <a:graphicData uri="http://schemas.openxmlformats.org/presentationml/2006/ole">
            <mc:AlternateContent xmlns:mc="http://schemas.openxmlformats.org/markup-compatibility/2006">
              <mc:Choice xmlns:v="urn:schemas-microsoft-com:vml" Requires="v">
                <p:oleObj name="公式" r:id="rId4" imgW="1269365" imgH="203200" progId="Equation.3">
                  <p:embed/>
                </p:oleObj>
              </mc:Choice>
              <mc:Fallback>
                <p:oleObj name="公式" r:id="rId4" imgW="1269365" imgH="2032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8538" y="3441700"/>
                        <a:ext cx="2538412"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9350" name="Rectangle 6"/>
          <p:cNvSpPr>
            <a:spLocks noChangeArrowheads="1"/>
          </p:cNvSpPr>
          <p:nvPr/>
        </p:nvSpPr>
        <p:spPr bwMode="auto">
          <a:xfrm>
            <a:off x="468313" y="1116996"/>
            <a:ext cx="5184775"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dirty="0"/>
              <a:t>在研究多个</a:t>
            </a:r>
            <a:r>
              <a:rPr lang="zh-CN" altLang="en-US" sz="2400" dirty="0">
                <a:solidFill>
                  <a:srgbClr val="FF0000"/>
                </a:solidFill>
              </a:rPr>
              <a:t>同频率</a:t>
            </a:r>
            <a:r>
              <a:rPr lang="zh-CN" altLang="en-US" sz="2400" dirty="0"/>
              <a:t>正弦交流电的关系时，按正弦量的大小和相位关系用初始位置的有向线段画出若干个相量的图形，称为相量图</a:t>
            </a:r>
            <a:r>
              <a:rPr lang="en-US" altLang="zh-CN" sz="2400" dirty="0"/>
              <a:t>(</a:t>
            </a:r>
            <a:r>
              <a:rPr lang="zh-CN" altLang="en-US" sz="2400" dirty="0"/>
              <a:t>极坐标图</a:t>
            </a:r>
            <a:r>
              <a:rPr lang="en-US" altLang="zh-CN" sz="2400" dirty="0"/>
              <a:t>)</a:t>
            </a:r>
            <a:r>
              <a:rPr lang="zh-CN" altLang="en-US" sz="2400" dirty="0"/>
              <a:t>。 </a:t>
            </a:r>
          </a:p>
        </p:txBody>
      </p:sp>
      <p:graphicFrame>
        <p:nvGraphicFramePr>
          <p:cNvPr id="569351" name="Object 7">
            <a:hlinkClick r:id="" action="ppaction://ole?verb=0"/>
          </p:cNvPr>
          <p:cNvGraphicFramePr>
            <a:graphicFrameLocks noChangeAspect="1"/>
          </p:cNvGraphicFramePr>
          <p:nvPr/>
        </p:nvGraphicFramePr>
        <p:xfrm>
          <a:off x="1547813" y="5467350"/>
          <a:ext cx="3478212" cy="482600"/>
        </p:xfrm>
        <a:graphic>
          <a:graphicData uri="http://schemas.openxmlformats.org/presentationml/2006/ole">
            <mc:AlternateContent xmlns:mc="http://schemas.openxmlformats.org/markup-compatibility/2006">
              <mc:Choice xmlns:v="urn:schemas-microsoft-com:vml" Requires="v">
                <p:oleObj name="Microsoft 公式 3.0" r:id="rId6" imgW="1739900" imgH="241300" progId="Equation.3">
                  <p:embed/>
                </p:oleObj>
              </mc:Choice>
              <mc:Fallback>
                <p:oleObj name="Microsoft 公式 3.0" r:id="rId6" imgW="1739900" imgH="241300"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47813" y="5467350"/>
                        <a:ext cx="3478212"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9352" name="Object 8">
            <a:hlinkClick r:id="" action="ppaction://ole?verb=0"/>
          </p:cNvPr>
          <p:cNvGraphicFramePr>
            <a:graphicFrameLocks noChangeAspect="1"/>
          </p:cNvGraphicFramePr>
          <p:nvPr/>
        </p:nvGraphicFramePr>
        <p:xfrm>
          <a:off x="2268538" y="3933825"/>
          <a:ext cx="2108200" cy="406400"/>
        </p:xfrm>
        <a:graphic>
          <a:graphicData uri="http://schemas.openxmlformats.org/presentationml/2006/ole">
            <mc:AlternateContent xmlns:mc="http://schemas.openxmlformats.org/markup-compatibility/2006">
              <mc:Choice xmlns:v="urn:schemas-microsoft-com:vml" Requires="v">
                <p:oleObj name="Microsoft 公式 3.0" r:id="rId8" imgW="1054100" imgH="203200" progId="Equation.3">
                  <p:embed/>
                </p:oleObj>
              </mc:Choice>
              <mc:Fallback>
                <p:oleObj name="Microsoft 公式 3.0" r:id="rId8" imgW="1054100" imgH="203200" progId="Equation.3">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68538" y="3933825"/>
                        <a:ext cx="21082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634" name="Rectangle 9"/>
          <p:cNvSpPr>
            <a:spLocks noGrp="1" noChangeArrowheads="1"/>
          </p:cNvSpPr>
          <p:nvPr>
            <p:ph type="title"/>
          </p:nvPr>
        </p:nvSpPr>
        <p:spPr/>
        <p:txBody>
          <a:bodyPr/>
          <a:lstStyle/>
          <a:p>
            <a:r>
              <a:rPr lang="en-US" altLang="zh-CN"/>
              <a:t>3</a:t>
            </a:r>
            <a:r>
              <a:rPr lang="zh-CN" altLang="en-US"/>
              <a:t>、例题</a:t>
            </a:r>
          </a:p>
        </p:txBody>
      </p:sp>
      <p:graphicFrame>
        <p:nvGraphicFramePr>
          <p:cNvPr id="569354" name="Object 10"/>
          <p:cNvGraphicFramePr>
            <a:graphicFrameLocks noGrp="1" noChangeAspect="1"/>
          </p:cNvGraphicFramePr>
          <p:nvPr>
            <p:ph idx="1"/>
          </p:nvPr>
        </p:nvGraphicFramePr>
        <p:xfrm>
          <a:off x="5508625" y="1773238"/>
          <a:ext cx="2990850" cy="2416175"/>
        </p:xfrm>
        <a:graphic>
          <a:graphicData uri="http://schemas.openxmlformats.org/presentationml/2006/ole">
            <mc:AlternateContent xmlns:mc="http://schemas.openxmlformats.org/markup-compatibility/2006">
              <mc:Choice xmlns:v="urn:schemas-microsoft-com:vml" Requires="v">
                <p:oleObj name="Visio" r:id="rId10" imgW="4572000" imgH="3708400" progId="Visio.Drawing.11">
                  <p:embed/>
                </p:oleObj>
              </mc:Choice>
              <mc:Fallback>
                <p:oleObj name="Visio" r:id="rId10" imgW="4572000" imgH="3708400" progId="Visio.Drawing.11">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08625" y="1773238"/>
                        <a:ext cx="2990850" cy="241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9355" name="Text Box 11"/>
          <p:cNvSpPr txBox="1">
            <a:spLocks noChangeArrowheads="1"/>
          </p:cNvSpPr>
          <p:nvPr/>
        </p:nvSpPr>
        <p:spPr bwMode="auto">
          <a:xfrm>
            <a:off x="6011863" y="4240213"/>
            <a:ext cx="2622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a:t>两个例题的相量图</a:t>
            </a:r>
          </a:p>
        </p:txBody>
      </p:sp>
      <p:sp>
        <p:nvSpPr>
          <p:cNvPr id="569356" name="Text Box 12"/>
          <p:cNvSpPr txBox="1">
            <a:spLocks noChangeArrowheads="1"/>
          </p:cNvSpPr>
          <p:nvPr/>
        </p:nvSpPr>
        <p:spPr bwMode="auto">
          <a:xfrm>
            <a:off x="755650" y="3860800"/>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a:t>电压相量</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569350"/>
                                        </p:tgtEl>
                                        <p:attrNameLst>
                                          <p:attrName>style.visibility</p:attrName>
                                        </p:attrNameLst>
                                      </p:cBhvr>
                                      <p:to>
                                        <p:strVal val="visible"/>
                                      </p:to>
                                    </p:set>
                                    <p:animEffect transition="in" filter="randombar(vertical)">
                                      <p:cBhvr>
                                        <p:cTn id="7" dur="500"/>
                                        <p:tgtEl>
                                          <p:spTgt spid="56935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569346"/>
                                        </p:tgtEl>
                                        <p:attrNameLst>
                                          <p:attrName>style.visibility</p:attrName>
                                        </p:attrNameLst>
                                      </p:cBhvr>
                                      <p:to>
                                        <p:strVal val="visible"/>
                                      </p:to>
                                    </p:set>
                                    <p:animEffect transition="in" filter="randombar(vertical)">
                                      <p:cBhvr>
                                        <p:cTn id="12" dur="500"/>
                                        <p:tgtEl>
                                          <p:spTgt spid="569346"/>
                                        </p:tgtEl>
                                      </p:cBhvr>
                                    </p:animEffect>
                                  </p:childTnLst>
                                </p:cTn>
                              </p:par>
                            </p:childTnLst>
                          </p:cTn>
                        </p:par>
                        <p:par>
                          <p:cTn id="13" fill="hold">
                            <p:stCondLst>
                              <p:cond delay="500"/>
                            </p:stCondLst>
                            <p:childTnLst>
                              <p:par>
                                <p:cTn id="14" presetID="14" presetClass="entr" presetSubtype="5" fill="hold" nodeType="afterEffect">
                                  <p:stCondLst>
                                    <p:cond delay="0"/>
                                  </p:stCondLst>
                                  <p:childTnLst>
                                    <p:set>
                                      <p:cBhvr>
                                        <p:cTn id="15" dur="1" fill="hold">
                                          <p:stCondLst>
                                            <p:cond delay="0"/>
                                          </p:stCondLst>
                                        </p:cTn>
                                        <p:tgtEl>
                                          <p:spTgt spid="569349"/>
                                        </p:tgtEl>
                                        <p:attrNameLst>
                                          <p:attrName>style.visibility</p:attrName>
                                        </p:attrNameLst>
                                      </p:cBhvr>
                                      <p:to>
                                        <p:strVal val="visible"/>
                                      </p:to>
                                    </p:set>
                                    <p:animEffect transition="in" filter="randombar(vertical)">
                                      <p:cBhvr>
                                        <p:cTn id="16" dur="500"/>
                                        <p:tgtEl>
                                          <p:spTgt spid="569349"/>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5" fill="hold" grpId="0" nodeType="clickEffect">
                                  <p:stCondLst>
                                    <p:cond delay="0"/>
                                  </p:stCondLst>
                                  <p:childTnLst>
                                    <p:set>
                                      <p:cBhvr>
                                        <p:cTn id="20" dur="1" fill="hold">
                                          <p:stCondLst>
                                            <p:cond delay="0"/>
                                          </p:stCondLst>
                                        </p:cTn>
                                        <p:tgtEl>
                                          <p:spTgt spid="569356"/>
                                        </p:tgtEl>
                                        <p:attrNameLst>
                                          <p:attrName>style.visibility</p:attrName>
                                        </p:attrNameLst>
                                      </p:cBhvr>
                                      <p:to>
                                        <p:strVal val="visible"/>
                                      </p:to>
                                    </p:set>
                                    <p:animEffect transition="in" filter="randombar(vertical)">
                                      <p:cBhvr>
                                        <p:cTn id="21" dur="500"/>
                                        <p:tgtEl>
                                          <p:spTgt spid="569356"/>
                                        </p:tgtEl>
                                      </p:cBhvr>
                                    </p:animEffect>
                                  </p:childTnLst>
                                </p:cTn>
                              </p:par>
                            </p:childTnLst>
                          </p:cTn>
                        </p:par>
                        <p:par>
                          <p:cTn id="22" fill="hold">
                            <p:stCondLst>
                              <p:cond delay="500"/>
                            </p:stCondLst>
                            <p:childTnLst>
                              <p:par>
                                <p:cTn id="23" presetID="14" presetClass="entr" presetSubtype="5" fill="hold" nodeType="afterEffect">
                                  <p:stCondLst>
                                    <p:cond delay="0"/>
                                  </p:stCondLst>
                                  <p:childTnLst>
                                    <p:set>
                                      <p:cBhvr>
                                        <p:cTn id="24" dur="1" fill="hold">
                                          <p:stCondLst>
                                            <p:cond delay="0"/>
                                          </p:stCondLst>
                                        </p:cTn>
                                        <p:tgtEl>
                                          <p:spTgt spid="569352"/>
                                        </p:tgtEl>
                                        <p:attrNameLst>
                                          <p:attrName>style.visibility</p:attrName>
                                        </p:attrNameLst>
                                      </p:cBhvr>
                                      <p:to>
                                        <p:strVal val="visible"/>
                                      </p:to>
                                    </p:set>
                                    <p:animEffect transition="in" filter="randombar(vertical)">
                                      <p:cBhvr>
                                        <p:cTn id="25" dur="500"/>
                                        <p:tgtEl>
                                          <p:spTgt spid="569352"/>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5" fill="hold" grpId="0" nodeType="clickEffect">
                                  <p:stCondLst>
                                    <p:cond delay="0"/>
                                  </p:stCondLst>
                                  <p:childTnLst>
                                    <p:set>
                                      <p:cBhvr>
                                        <p:cTn id="29" dur="1" fill="hold">
                                          <p:stCondLst>
                                            <p:cond delay="0"/>
                                          </p:stCondLst>
                                        </p:cTn>
                                        <p:tgtEl>
                                          <p:spTgt spid="569355"/>
                                        </p:tgtEl>
                                        <p:attrNameLst>
                                          <p:attrName>style.visibility</p:attrName>
                                        </p:attrNameLst>
                                      </p:cBhvr>
                                      <p:to>
                                        <p:strVal val="visible"/>
                                      </p:to>
                                    </p:set>
                                    <p:animEffect transition="in" filter="randombar(vertical)">
                                      <p:cBhvr>
                                        <p:cTn id="30" dur="1000"/>
                                        <p:tgtEl>
                                          <p:spTgt spid="569355"/>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5" fill="hold" nodeType="clickEffect">
                                  <p:stCondLst>
                                    <p:cond delay="0"/>
                                  </p:stCondLst>
                                  <p:childTnLst>
                                    <p:set>
                                      <p:cBhvr>
                                        <p:cTn id="34" dur="1" fill="hold">
                                          <p:stCondLst>
                                            <p:cond delay="0"/>
                                          </p:stCondLst>
                                        </p:cTn>
                                        <p:tgtEl>
                                          <p:spTgt spid="569354"/>
                                        </p:tgtEl>
                                        <p:attrNameLst>
                                          <p:attrName>style.visibility</p:attrName>
                                        </p:attrNameLst>
                                      </p:cBhvr>
                                      <p:to>
                                        <p:strVal val="visible"/>
                                      </p:to>
                                    </p:set>
                                    <p:animEffect transition="in" filter="randombar(vertical)">
                                      <p:cBhvr>
                                        <p:cTn id="35" dur="1000"/>
                                        <p:tgtEl>
                                          <p:spTgt spid="569354"/>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5" fill="hold" grpId="0" nodeType="clickEffect">
                                  <p:stCondLst>
                                    <p:cond delay="0"/>
                                  </p:stCondLst>
                                  <p:childTnLst>
                                    <p:set>
                                      <p:cBhvr>
                                        <p:cTn id="39" dur="1" fill="hold">
                                          <p:stCondLst>
                                            <p:cond delay="0"/>
                                          </p:stCondLst>
                                        </p:cTn>
                                        <p:tgtEl>
                                          <p:spTgt spid="569348"/>
                                        </p:tgtEl>
                                        <p:attrNameLst>
                                          <p:attrName>style.visibility</p:attrName>
                                        </p:attrNameLst>
                                      </p:cBhvr>
                                      <p:to>
                                        <p:strVal val="visible"/>
                                      </p:to>
                                    </p:set>
                                    <p:animEffect transition="in" filter="randombar(vertical)">
                                      <p:cBhvr>
                                        <p:cTn id="40" dur="1000"/>
                                        <p:tgtEl>
                                          <p:spTgt spid="569348"/>
                                        </p:tgtEl>
                                      </p:cBhvr>
                                    </p:animEffect>
                                  </p:childTnLst>
                                </p:cTn>
                              </p:par>
                            </p:childTnLst>
                          </p:cTn>
                        </p:par>
                        <p:par>
                          <p:cTn id="41" fill="hold">
                            <p:stCondLst>
                              <p:cond delay="1000"/>
                            </p:stCondLst>
                            <p:childTnLst>
                              <p:par>
                                <p:cTn id="42" presetID="14" presetClass="entr" presetSubtype="5" fill="hold" nodeType="afterEffect">
                                  <p:stCondLst>
                                    <p:cond delay="0"/>
                                  </p:stCondLst>
                                  <p:childTnLst>
                                    <p:set>
                                      <p:cBhvr>
                                        <p:cTn id="43" dur="1" fill="hold">
                                          <p:stCondLst>
                                            <p:cond delay="0"/>
                                          </p:stCondLst>
                                        </p:cTn>
                                        <p:tgtEl>
                                          <p:spTgt spid="569347"/>
                                        </p:tgtEl>
                                        <p:attrNameLst>
                                          <p:attrName>style.visibility</p:attrName>
                                        </p:attrNameLst>
                                      </p:cBhvr>
                                      <p:to>
                                        <p:strVal val="visible"/>
                                      </p:to>
                                    </p:set>
                                    <p:animEffect transition="in" filter="randombar(vertical)">
                                      <p:cBhvr>
                                        <p:cTn id="44" dur="1000"/>
                                        <p:tgtEl>
                                          <p:spTgt spid="569347"/>
                                        </p:tgtEl>
                                      </p:cBhvr>
                                    </p:animEffect>
                                  </p:childTnLst>
                                </p:cTn>
                              </p:par>
                            </p:childTnLst>
                          </p:cTn>
                        </p:par>
                        <p:par>
                          <p:cTn id="45" fill="hold">
                            <p:stCondLst>
                              <p:cond delay="2000"/>
                            </p:stCondLst>
                            <p:childTnLst>
                              <p:par>
                                <p:cTn id="46" presetID="14" presetClass="entr" presetSubtype="5" fill="hold" nodeType="afterEffect">
                                  <p:stCondLst>
                                    <p:cond delay="0"/>
                                  </p:stCondLst>
                                  <p:childTnLst>
                                    <p:set>
                                      <p:cBhvr>
                                        <p:cTn id="47" dur="1" fill="hold">
                                          <p:stCondLst>
                                            <p:cond delay="0"/>
                                          </p:stCondLst>
                                        </p:cTn>
                                        <p:tgtEl>
                                          <p:spTgt spid="569351"/>
                                        </p:tgtEl>
                                        <p:attrNameLst>
                                          <p:attrName>style.visibility</p:attrName>
                                        </p:attrNameLst>
                                      </p:cBhvr>
                                      <p:to>
                                        <p:strVal val="visible"/>
                                      </p:to>
                                    </p:set>
                                    <p:animEffect transition="in" filter="randombar(vertical)">
                                      <p:cBhvr>
                                        <p:cTn id="48" dur="1000"/>
                                        <p:tgtEl>
                                          <p:spTgt spid="5693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9346" grpId="0"/>
      <p:bldP spid="569348" grpId="0"/>
      <p:bldP spid="569350" grpId="0"/>
      <p:bldP spid="569355" grpId="0"/>
      <p:bldP spid="56935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304E90B0-DC36-40E3-BC67-F8C46CF66956}" type="slidenum">
              <a:rPr lang="zh-CN" altLang="en-US" sz="1600" smtClean="0">
                <a:solidFill>
                  <a:srgbClr val="FFFF00"/>
                </a:solidFill>
                <a:ea typeface="宋体" panose="02010600030101010101" pitchFamily="2" charset="-122"/>
              </a:rPr>
              <a:t>24</a:t>
            </a:fld>
            <a:endParaRPr lang="en-US" altLang="zh-CN" sz="1600">
              <a:solidFill>
                <a:srgbClr val="FFFF00"/>
              </a:solidFill>
              <a:ea typeface="宋体" panose="02010600030101010101" pitchFamily="2" charset="-122"/>
            </a:endParaRPr>
          </a:p>
        </p:txBody>
      </p:sp>
      <p:sp>
        <p:nvSpPr>
          <p:cNvPr id="28675" name="Text Box 2"/>
          <p:cNvSpPr txBox="1">
            <a:spLocks noChangeArrowheads="1"/>
          </p:cNvSpPr>
          <p:nvPr/>
        </p:nvSpPr>
        <p:spPr bwMode="auto">
          <a:xfrm>
            <a:off x="395288" y="1125538"/>
            <a:ext cx="784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zh-CN" altLang="en-US" sz="2400"/>
              <a:t>复数的加减可以在复平面上用平行四边形来进行。</a:t>
            </a:r>
          </a:p>
        </p:txBody>
      </p:sp>
      <p:grpSp>
        <p:nvGrpSpPr>
          <p:cNvPr id="28676" name="Group 3"/>
          <p:cNvGrpSpPr/>
          <p:nvPr/>
        </p:nvGrpSpPr>
        <p:grpSpPr bwMode="auto">
          <a:xfrm>
            <a:off x="4865688" y="2173288"/>
            <a:ext cx="3810000" cy="3632200"/>
            <a:chOff x="3072" y="1210"/>
            <a:chExt cx="2400" cy="2288"/>
          </a:xfrm>
        </p:grpSpPr>
        <p:grpSp>
          <p:nvGrpSpPr>
            <p:cNvPr id="28695" name="Group 4"/>
            <p:cNvGrpSpPr/>
            <p:nvPr/>
          </p:nvGrpSpPr>
          <p:grpSpPr bwMode="auto">
            <a:xfrm>
              <a:off x="3106" y="1261"/>
              <a:ext cx="2222" cy="2156"/>
              <a:chOff x="3106" y="1261"/>
              <a:chExt cx="2222" cy="2156"/>
            </a:xfrm>
          </p:grpSpPr>
          <p:sp>
            <p:nvSpPr>
              <p:cNvPr id="28702" name="Line 5"/>
              <p:cNvSpPr>
                <a:spLocks noChangeShapeType="1"/>
              </p:cNvSpPr>
              <p:nvPr/>
            </p:nvSpPr>
            <p:spPr bwMode="auto">
              <a:xfrm flipV="1">
                <a:off x="3106" y="3213"/>
                <a:ext cx="2222" cy="0"/>
              </a:xfrm>
              <a:prstGeom prst="line">
                <a:avLst/>
              </a:prstGeom>
              <a:noFill/>
              <a:ln w="38100">
                <a:solidFill>
                  <a:srgbClr val="000000"/>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8703" name="Line 6"/>
              <p:cNvSpPr>
                <a:spLocks noChangeShapeType="1"/>
              </p:cNvSpPr>
              <p:nvPr/>
            </p:nvSpPr>
            <p:spPr bwMode="auto">
              <a:xfrm>
                <a:off x="3329" y="1261"/>
                <a:ext cx="0" cy="2156"/>
              </a:xfrm>
              <a:prstGeom prst="line">
                <a:avLst/>
              </a:prstGeom>
              <a:noFill/>
              <a:ln w="38100">
                <a:solidFill>
                  <a:srgbClr val="000000"/>
                </a:solidFill>
                <a:round/>
                <a:head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8704" name="Line 7"/>
              <p:cNvSpPr>
                <a:spLocks noChangeShapeType="1"/>
              </p:cNvSpPr>
              <p:nvPr/>
            </p:nvSpPr>
            <p:spPr bwMode="auto">
              <a:xfrm flipV="1">
                <a:off x="4608" y="1728"/>
                <a:ext cx="336" cy="624"/>
              </a:xfrm>
              <a:prstGeom prst="line">
                <a:avLst/>
              </a:prstGeom>
              <a:noFill/>
              <a:ln w="38100">
                <a:solidFill>
                  <a:schemeClr val="accent2"/>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8705" name="Line 8"/>
              <p:cNvSpPr>
                <a:spLocks noChangeShapeType="1"/>
              </p:cNvSpPr>
              <p:nvPr/>
            </p:nvSpPr>
            <p:spPr bwMode="auto">
              <a:xfrm flipV="1">
                <a:off x="3312" y="2351"/>
                <a:ext cx="1301" cy="862"/>
              </a:xfrm>
              <a:prstGeom prst="line">
                <a:avLst/>
              </a:prstGeom>
              <a:noFill/>
              <a:ln w="38100">
                <a:solidFill>
                  <a:schemeClr val="bg2"/>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8706" name="Line 9"/>
              <p:cNvSpPr>
                <a:spLocks noChangeShapeType="1"/>
              </p:cNvSpPr>
              <p:nvPr/>
            </p:nvSpPr>
            <p:spPr bwMode="auto">
              <a:xfrm flipV="1">
                <a:off x="3325" y="1694"/>
                <a:ext cx="1606" cy="1486"/>
              </a:xfrm>
              <a:prstGeom prst="line">
                <a:avLst/>
              </a:prstGeom>
              <a:noFill/>
              <a:ln w="38100">
                <a:solidFill>
                  <a:srgbClr val="FF5050"/>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8707" name="Line 10"/>
              <p:cNvSpPr>
                <a:spLocks noChangeShapeType="1"/>
              </p:cNvSpPr>
              <p:nvPr/>
            </p:nvSpPr>
            <p:spPr bwMode="auto">
              <a:xfrm>
                <a:off x="4944" y="1920"/>
                <a:ext cx="0" cy="1373"/>
              </a:xfrm>
              <a:prstGeom prst="line">
                <a:avLst/>
              </a:prstGeom>
              <a:noFill/>
              <a:ln w="38100">
                <a:solidFill>
                  <a:srgbClr val="00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8708" name="Line 11"/>
              <p:cNvSpPr>
                <a:spLocks noChangeShapeType="1"/>
              </p:cNvSpPr>
              <p:nvPr/>
            </p:nvSpPr>
            <p:spPr bwMode="auto">
              <a:xfrm>
                <a:off x="3325" y="1716"/>
                <a:ext cx="1630" cy="0"/>
              </a:xfrm>
              <a:prstGeom prst="line">
                <a:avLst/>
              </a:prstGeom>
              <a:noFill/>
              <a:ln w="38100">
                <a:solidFill>
                  <a:srgbClr val="00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28696" name="Text Box 12"/>
            <p:cNvSpPr txBox="1">
              <a:spLocks noChangeArrowheads="1"/>
            </p:cNvSpPr>
            <p:nvPr/>
          </p:nvSpPr>
          <p:spPr bwMode="auto">
            <a:xfrm>
              <a:off x="5232" y="3223"/>
              <a:ext cx="240"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en-US" altLang="zh-CN" sz="2400" b="1">
                  <a:ea typeface="宋体" panose="02010600030101010101" pitchFamily="2" charset="-122"/>
                </a:rPr>
                <a:t>+1</a:t>
              </a:r>
            </a:p>
          </p:txBody>
        </p:sp>
        <p:sp>
          <p:nvSpPr>
            <p:cNvPr id="28697" name="Text Box 13"/>
            <p:cNvSpPr txBox="1">
              <a:spLocks noChangeArrowheads="1"/>
            </p:cNvSpPr>
            <p:nvPr/>
          </p:nvSpPr>
          <p:spPr bwMode="auto">
            <a:xfrm>
              <a:off x="3072" y="3210"/>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en-US" altLang="zh-CN" sz="2400" b="1">
                  <a:ea typeface="宋体" panose="02010600030101010101" pitchFamily="2" charset="-122"/>
                </a:rPr>
                <a:t>O</a:t>
              </a:r>
            </a:p>
          </p:txBody>
        </p:sp>
        <p:sp>
          <p:nvSpPr>
            <p:cNvPr id="28698" name="Text Box 14"/>
            <p:cNvSpPr txBox="1">
              <a:spLocks noChangeArrowheads="1"/>
            </p:cNvSpPr>
            <p:nvPr/>
          </p:nvSpPr>
          <p:spPr bwMode="auto">
            <a:xfrm>
              <a:off x="3456" y="1210"/>
              <a:ext cx="240"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en-US" altLang="zh-CN" sz="2400" b="1">
                  <a:ea typeface="宋体" panose="02010600030101010101" pitchFamily="2" charset="-122"/>
                </a:rPr>
                <a:t>+j</a:t>
              </a:r>
            </a:p>
          </p:txBody>
        </p:sp>
        <p:sp>
          <p:nvSpPr>
            <p:cNvPr id="28699" name="Text Box 15"/>
            <p:cNvSpPr txBox="1">
              <a:spLocks noChangeArrowheads="1"/>
            </p:cNvSpPr>
            <p:nvPr/>
          </p:nvSpPr>
          <p:spPr bwMode="auto">
            <a:xfrm>
              <a:off x="3984" y="1824"/>
              <a:ext cx="576"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505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en-US" altLang="zh-CN" sz="2400" b="1" i="1">
                  <a:solidFill>
                    <a:srgbClr val="FF5050"/>
                  </a:solidFill>
                  <a:ea typeface="宋体" panose="02010600030101010101" pitchFamily="2" charset="-122"/>
                </a:rPr>
                <a:t>A</a:t>
              </a:r>
              <a:r>
                <a:rPr lang="en-US" altLang="zh-CN" sz="2400" b="1" baseline="-25000">
                  <a:solidFill>
                    <a:srgbClr val="FF5050"/>
                  </a:solidFill>
                  <a:ea typeface="宋体" panose="02010600030101010101" pitchFamily="2" charset="-122"/>
                </a:rPr>
                <a:t>1</a:t>
              </a:r>
              <a:r>
                <a:rPr lang="en-US" altLang="zh-CN" sz="2400" b="1">
                  <a:solidFill>
                    <a:srgbClr val="FF5050"/>
                  </a:solidFill>
                  <a:ea typeface="宋体" panose="02010600030101010101" pitchFamily="2" charset="-122"/>
                </a:rPr>
                <a:t>+</a:t>
              </a:r>
              <a:r>
                <a:rPr lang="en-US" altLang="zh-CN" sz="2400" b="1" baseline="-25000">
                  <a:solidFill>
                    <a:srgbClr val="FF5050"/>
                  </a:solidFill>
                  <a:ea typeface="宋体" panose="02010600030101010101" pitchFamily="2" charset="-122"/>
                </a:rPr>
                <a:t> </a:t>
              </a:r>
              <a:r>
                <a:rPr lang="en-US" altLang="zh-CN" sz="2400" b="1" i="1">
                  <a:solidFill>
                    <a:srgbClr val="FF5050"/>
                  </a:solidFill>
                  <a:ea typeface="宋体" panose="02010600030101010101" pitchFamily="2" charset="-122"/>
                </a:rPr>
                <a:t>A</a:t>
              </a:r>
              <a:r>
                <a:rPr lang="en-US" altLang="zh-CN" sz="2400" b="1" baseline="-25000">
                  <a:solidFill>
                    <a:srgbClr val="FF5050"/>
                  </a:solidFill>
                  <a:ea typeface="宋体" panose="02010600030101010101" pitchFamily="2" charset="-122"/>
                </a:rPr>
                <a:t>2</a:t>
              </a:r>
            </a:p>
          </p:txBody>
        </p:sp>
        <p:sp>
          <p:nvSpPr>
            <p:cNvPr id="28700" name="Text Box 16"/>
            <p:cNvSpPr txBox="1">
              <a:spLocks noChangeArrowheads="1"/>
            </p:cNvSpPr>
            <p:nvPr/>
          </p:nvSpPr>
          <p:spPr bwMode="auto">
            <a:xfrm>
              <a:off x="4080" y="2704"/>
              <a:ext cx="288"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en-US" altLang="zh-CN" sz="2400" b="1" i="1">
                  <a:ea typeface="宋体" panose="02010600030101010101" pitchFamily="2" charset="-122"/>
                </a:rPr>
                <a:t>A</a:t>
              </a:r>
              <a:r>
                <a:rPr lang="en-US" altLang="zh-CN" sz="2400" b="1" baseline="-25000">
                  <a:ea typeface="宋体" panose="02010600030101010101" pitchFamily="2" charset="-122"/>
                </a:rPr>
                <a:t>1</a:t>
              </a:r>
            </a:p>
          </p:txBody>
        </p:sp>
        <p:sp>
          <p:nvSpPr>
            <p:cNvPr id="28701" name="Text Box 17"/>
            <p:cNvSpPr txBox="1">
              <a:spLocks noChangeArrowheads="1"/>
            </p:cNvSpPr>
            <p:nvPr/>
          </p:nvSpPr>
          <p:spPr bwMode="auto">
            <a:xfrm>
              <a:off x="4704" y="2160"/>
              <a:ext cx="288"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en-US" altLang="zh-CN" sz="2400" b="1" i="1">
                  <a:ea typeface="宋体" panose="02010600030101010101" pitchFamily="2" charset="-122"/>
                </a:rPr>
                <a:t>A</a:t>
              </a:r>
              <a:r>
                <a:rPr lang="en-US" altLang="zh-CN" sz="2400" b="1" baseline="-25000">
                  <a:ea typeface="宋体" panose="02010600030101010101" pitchFamily="2" charset="-122"/>
                </a:rPr>
                <a:t>2</a:t>
              </a:r>
            </a:p>
          </p:txBody>
        </p:sp>
      </p:grpSp>
      <p:grpSp>
        <p:nvGrpSpPr>
          <p:cNvPr id="28677" name="Group 18"/>
          <p:cNvGrpSpPr/>
          <p:nvPr/>
        </p:nvGrpSpPr>
        <p:grpSpPr bwMode="auto">
          <a:xfrm>
            <a:off x="755650" y="2319338"/>
            <a:ext cx="3886200" cy="3414712"/>
            <a:chOff x="480" y="1312"/>
            <a:chExt cx="2448" cy="2151"/>
          </a:xfrm>
        </p:grpSpPr>
        <p:grpSp>
          <p:nvGrpSpPr>
            <p:cNvPr id="28679" name="Group 19"/>
            <p:cNvGrpSpPr/>
            <p:nvPr/>
          </p:nvGrpSpPr>
          <p:grpSpPr bwMode="auto">
            <a:xfrm>
              <a:off x="528" y="1312"/>
              <a:ext cx="2245" cy="2095"/>
              <a:chOff x="720" y="1296"/>
              <a:chExt cx="2245" cy="1571"/>
            </a:xfrm>
          </p:grpSpPr>
          <p:sp>
            <p:nvSpPr>
              <p:cNvPr id="28686" name="Line 20"/>
              <p:cNvSpPr>
                <a:spLocks noChangeShapeType="1"/>
              </p:cNvSpPr>
              <p:nvPr/>
            </p:nvSpPr>
            <p:spPr bwMode="auto">
              <a:xfrm flipV="1">
                <a:off x="720" y="2718"/>
                <a:ext cx="2245" cy="0"/>
              </a:xfrm>
              <a:prstGeom prst="line">
                <a:avLst/>
              </a:prstGeom>
              <a:noFill/>
              <a:ln w="38100">
                <a:solidFill>
                  <a:srgbClr val="000000"/>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8687" name="Line 21"/>
              <p:cNvSpPr>
                <a:spLocks noChangeShapeType="1"/>
              </p:cNvSpPr>
              <p:nvPr/>
            </p:nvSpPr>
            <p:spPr bwMode="auto">
              <a:xfrm>
                <a:off x="945" y="1296"/>
                <a:ext cx="0" cy="1571"/>
              </a:xfrm>
              <a:prstGeom prst="line">
                <a:avLst/>
              </a:prstGeom>
              <a:noFill/>
              <a:ln w="38100">
                <a:solidFill>
                  <a:srgbClr val="000000"/>
                </a:solidFill>
                <a:round/>
                <a:head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8688" name="Line 22"/>
              <p:cNvSpPr>
                <a:spLocks noChangeShapeType="1"/>
              </p:cNvSpPr>
              <p:nvPr/>
            </p:nvSpPr>
            <p:spPr bwMode="auto">
              <a:xfrm flipV="1">
                <a:off x="934" y="2188"/>
                <a:ext cx="388" cy="526"/>
              </a:xfrm>
              <a:prstGeom prst="line">
                <a:avLst/>
              </a:prstGeom>
              <a:noFill/>
              <a:ln w="38100">
                <a:solidFill>
                  <a:schemeClr val="accent2"/>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8689" name="Line 23"/>
              <p:cNvSpPr>
                <a:spLocks noChangeShapeType="1"/>
              </p:cNvSpPr>
              <p:nvPr/>
            </p:nvSpPr>
            <p:spPr bwMode="auto">
              <a:xfrm flipV="1">
                <a:off x="938" y="2090"/>
                <a:ext cx="1314" cy="628"/>
              </a:xfrm>
              <a:prstGeom prst="line">
                <a:avLst/>
              </a:prstGeom>
              <a:noFill/>
              <a:ln w="38100">
                <a:solidFill>
                  <a:schemeClr val="bg2"/>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8690" name="Line 24"/>
              <p:cNvSpPr>
                <a:spLocks noChangeShapeType="1"/>
              </p:cNvSpPr>
              <p:nvPr/>
            </p:nvSpPr>
            <p:spPr bwMode="auto">
              <a:xfrm flipV="1">
                <a:off x="2228" y="1598"/>
                <a:ext cx="388" cy="526"/>
              </a:xfrm>
              <a:prstGeom prst="line">
                <a:avLst/>
              </a:prstGeom>
              <a:noFill/>
              <a:ln w="38100">
                <a:solidFill>
                  <a:srgbClr val="000000"/>
                </a:solidFill>
                <a:prstDash val="dash"/>
                <a:rou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8691" name="Line 25"/>
              <p:cNvSpPr>
                <a:spLocks noChangeShapeType="1"/>
              </p:cNvSpPr>
              <p:nvPr/>
            </p:nvSpPr>
            <p:spPr bwMode="auto">
              <a:xfrm flipV="1">
                <a:off x="1294" y="1561"/>
                <a:ext cx="1315" cy="627"/>
              </a:xfrm>
              <a:prstGeom prst="line">
                <a:avLst/>
              </a:prstGeom>
              <a:noFill/>
              <a:ln w="38100">
                <a:solidFill>
                  <a:srgbClr val="000000"/>
                </a:solidFill>
                <a:prstDash val="dash"/>
                <a:rou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8692" name="Line 26"/>
              <p:cNvSpPr>
                <a:spLocks noChangeShapeType="1"/>
              </p:cNvSpPr>
              <p:nvPr/>
            </p:nvSpPr>
            <p:spPr bwMode="auto">
              <a:xfrm flipV="1">
                <a:off x="941" y="1612"/>
                <a:ext cx="1623" cy="1082"/>
              </a:xfrm>
              <a:prstGeom prst="line">
                <a:avLst/>
              </a:prstGeom>
              <a:noFill/>
              <a:ln w="38100">
                <a:solidFill>
                  <a:srgbClr val="FF5050"/>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8693" name="Line 27"/>
              <p:cNvSpPr>
                <a:spLocks noChangeShapeType="1"/>
              </p:cNvSpPr>
              <p:nvPr/>
            </p:nvSpPr>
            <p:spPr bwMode="auto">
              <a:xfrm>
                <a:off x="2574" y="1644"/>
                <a:ext cx="0" cy="1140"/>
              </a:xfrm>
              <a:prstGeom prst="line">
                <a:avLst/>
              </a:prstGeom>
              <a:noFill/>
              <a:ln w="38100">
                <a:solidFill>
                  <a:srgbClr val="00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8694" name="Line 28"/>
              <p:cNvSpPr>
                <a:spLocks noChangeShapeType="1"/>
              </p:cNvSpPr>
              <p:nvPr/>
            </p:nvSpPr>
            <p:spPr bwMode="auto">
              <a:xfrm>
                <a:off x="941" y="1584"/>
                <a:ext cx="1647" cy="0"/>
              </a:xfrm>
              <a:prstGeom prst="line">
                <a:avLst/>
              </a:prstGeom>
              <a:noFill/>
              <a:ln w="38100">
                <a:solidFill>
                  <a:srgbClr val="00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28680" name="Text Box 29"/>
            <p:cNvSpPr txBox="1">
              <a:spLocks noChangeArrowheads="1"/>
            </p:cNvSpPr>
            <p:nvPr/>
          </p:nvSpPr>
          <p:spPr bwMode="auto">
            <a:xfrm>
              <a:off x="480" y="3168"/>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en-US" altLang="zh-CN" sz="2400" b="1">
                  <a:ea typeface="宋体" panose="02010600030101010101" pitchFamily="2" charset="-122"/>
                </a:rPr>
                <a:t>O</a:t>
              </a:r>
            </a:p>
          </p:txBody>
        </p:sp>
        <p:sp>
          <p:nvSpPr>
            <p:cNvPr id="28681" name="Text Box 30"/>
            <p:cNvSpPr txBox="1">
              <a:spLocks noChangeArrowheads="1"/>
            </p:cNvSpPr>
            <p:nvPr/>
          </p:nvSpPr>
          <p:spPr bwMode="auto">
            <a:xfrm>
              <a:off x="816" y="2285"/>
              <a:ext cx="288"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en-US" altLang="zh-CN" sz="2400" b="1" i="1">
                  <a:ea typeface="宋体" panose="02010600030101010101" pitchFamily="2" charset="-122"/>
                </a:rPr>
                <a:t>A</a:t>
              </a:r>
              <a:r>
                <a:rPr lang="en-US" altLang="zh-CN" sz="2400" b="1" baseline="-25000">
                  <a:ea typeface="宋体" panose="02010600030101010101" pitchFamily="2" charset="-122"/>
                </a:rPr>
                <a:t>2</a:t>
              </a:r>
            </a:p>
          </p:txBody>
        </p:sp>
        <p:sp>
          <p:nvSpPr>
            <p:cNvPr id="28682" name="Text Box 31"/>
            <p:cNvSpPr txBox="1">
              <a:spLocks noChangeArrowheads="1"/>
            </p:cNvSpPr>
            <p:nvPr/>
          </p:nvSpPr>
          <p:spPr bwMode="auto">
            <a:xfrm>
              <a:off x="864" y="1312"/>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en-US" altLang="zh-CN" sz="2400" b="1">
                  <a:ea typeface="宋体" panose="02010600030101010101" pitchFamily="2" charset="-122"/>
                </a:rPr>
                <a:t>+j</a:t>
              </a:r>
            </a:p>
          </p:txBody>
        </p:sp>
        <p:sp>
          <p:nvSpPr>
            <p:cNvPr id="28683" name="Text Box 32"/>
            <p:cNvSpPr txBox="1">
              <a:spLocks noChangeArrowheads="1"/>
            </p:cNvSpPr>
            <p:nvPr/>
          </p:nvSpPr>
          <p:spPr bwMode="auto">
            <a:xfrm>
              <a:off x="2688" y="3232"/>
              <a:ext cx="2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en-US" altLang="zh-CN" sz="2400" b="1">
                  <a:ea typeface="宋体" panose="02010600030101010101" pitchFamily="2" charset="-122"/>
                </a:rPr>
                <a:t>+1</a:t>
              </a:r>
            </a:p>
          </p:txBody>
        </p:sp>
        <p:sp>
          <p:nvSpPr>
            <p:cNvPr id="28684" name="Text Box 33"/>
            <p:cNvSpPr txBox="1">
              <a:spLocks noChangeArrowheads="1"/>
            </p:cNvSpPr>
            <p:nvPr/>
          </p:nvSpPr>
          <p:spPr bwMode="auto">
            <a:xfrm>
              <a:off x="1536" y="2670"/>
              <a:ext cx="288"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en-US" altLang="zh-CN" sz="2400" b="1" i="1">
                  <a:ea typeface="宋体" panose="02010600030101010101" pitchFamily="2" charset="-122"/>
                </a:rPr>
                <a:t>A</a:t>
              </a:r>
              <a:r>
                <a:rPr lang="en-US" altLang="zh-CN" sz="2400" b="1" baseline="-25000">
                  <a:ea typeface="宋体" panose="02010600030101010101" pitchFamily="2" charset="-122"/>
                </a:rPr>
                <a:t>1</a:t>
              </a:r>
            </a:p>
          </p:txBody>
        </p:sp>
        <p:sp>
          <p:nvSpPr>
            <p:cNvPr id="28685" name="Text Box 34"/>
            <p:cNvSpPr txBox="1">
              <a:spLocks noChangeArrowheads="1"/>
            </p:cNvSpPr>
            <p:nvPr/>
          </p:nvSpPr>
          <p:spPr bwMode="auto">
            <a:xfrm>
              <a:off x="2016" y="1401"/>
              <a:ext cx="57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505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en-US" altLang="zh-CN" sz="2400" b="1" i="1">
                  <a:solidFill>
                    <a:srgbClr val="FF5050"/>
                  </a:solidFill>
                  <a:ea typeface="宋体" panose="02010600030101010101" pitchFamily="2" charset="-122"/>
                </a:rPr>
                <a:t>A</a:t>
              </a:r>
              <a:r>
                <a:rPr lang="en-US" altLang="zh-CN" sz="2400" b="1" baseline="-25000">
                  <a:solidFill>
                    <a:srgbClr val="FF5050"/>
                  </a:solidFill>
                  <a:ea typeface="宋体" panose="02010600030101010101" pitchFamily="2" charset="-122"/>
                </a:rPr>
                <a:t>1</a:t>
              </a:r>
              <a:r>
                <a:rPr lang="en-US" altLang="zh-CN" sz="2400" b="1">
                  <a:solidFill>
                    <a:srgbClr val="FF5050"/>
                  </a:solidFill>
                  <a:ea typeface="宋体" panose="02010600030101010101" pitchFamily="2" charset="-122"/>
                </a:rPr>
                <a:t>+</a:t>
              </a:r>
              <a:r>
                <a:rPr lang="en-US" altLang="zh-CN" sz="2400" b="1" baseline="-25000">
                  <a:solidFill>
                    <a:srgbClr val="FF5050"/>
                  </a:solidFill>
                  <a:ea typeface="宋体" panose="02010600030101010101" pitchFamily="2" charset="-122"/>
                </a:rPr>
                <a:t> </a:t>
              </a:r>
              <a:r>
                <a:rPr lang="en-US" altLang="zh-CN" sz="2400" b="1" i="1">
                  <a:solidFill>
                    <a:srgbClr val="FF5050"/>
                  </a:solidFill>
                  <a:ea typeface="宋体" panose="02010600030101010101" pitchFamily="2" charset="-122"/>
                </a:rPr>
                <a:t>A</a:t>
              </a:r>
              <a:r>
                <a:rPr lang="en-US" altLang="zh-CN" sz="2400" b="1" baseline="-25000">
                  <a:solidFill>
                    <a:srgbClr val="FF5050"/>
                  </a:solidFill>
                  <a:ea typeface="宋体" panose="02010600030101010101" pitchFamily="2" charset="-122"/>
                </a:rPr>
                <a:t>2</a:t>
              </a:r>
            </a:p>
          </p:txBody>
        </p:sp>
      </p:grpSp>
      <p:sp>
        <p:nvSpPr>
          <p:cNvPr id="28678" name="Rectangle 35"/>
          <p:cNvSpPr>
            <a:spLocks noGrp="1" noChangeArrowheads="1"/>
          </p:cNvSpPr>
          <p:nvPr>
            <p:ph type="title"/>
          </p:nvPr>
        </p:nvSpPr>
        <p:spPr/>
        <p:txBody>
          <a:bodyPr/>
          <a:lstStyle/>
          <a:p>
            <a:r>
              <a:rPr lang="en-US" altLang="zh-CN"/>
              <a:t>4</a:t>
            </a:r>
            <a:r>
              <a:rPr lang="zh-CN" altLang="en-US"/>
              <a:t>、复数的平行四边形法则</a:t>
            </a: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66" name="Group 15"/>
          <p:cNvGrpSpPr/>
          <p:nvPr/>
        </p:nvGrpSpPr>
        <p:grpSpPr bwMode="auto">
          <a:xfrm>
            <a:off x="336550" y="909638"/>
            <a:ext cx="8389938" cy="5367337"/>
            <a:chOff x="862" y="730"/>
            <a:chExt cx="4218" cy="2655"/>
          </a:xfrm>
        </p:grpSpPr>
        <p:sp>
          <p:nvSpPr>
            <p:cNvPr id="36871" name="AutoShape 7"/>
            <p:cNvSpPr>
              <a:spLocks noChangeArrowheads="1"/>
            </p:cNvSpPr>
            <p:nvPr/>
          </p:nvSpPr>
          <p:spPr bwMode="auto">
            <a:xfrm>
              <a:off x="862" y="1003"/>
              <a:ext cx="4218" cy="2382"/>
            </a:xfrm>
            <a:prstGeom prst="roundRect">
              <a:avLst>
                <a:gd name="adj" fmla="val 5542"/>
              </a:avLst>
            </a:prstGeom>
            <a:noFill/>
            <a:ln w="38100">
              <a:solidFill>
                <a:srgbClr val="45836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latin typeface="Arial" panose="020B0604020202020204" pitchFamily="34" charset="0"/>
                <a:ea typeface="宋体" panose="02010600030101010101" pitchFamily="2" charset="-122"/>
              </a:endParaRPr>
            </a:p>
          </p:txBody>
        </p:sp>
        <p:sp>
          <p:nvSpPr>
            <p:cNvPr id="36872" name="Text Box 6"/>
            <p:cNvSpPr txBox="1">
              <a:spLocks noChangeArrowheads="1"/>
            </p:cNvSpPr>
            <p:nvPr/>
          </p:nvSpPr>
          <p:spPr bwMode="auto">
            <a:xfrm>
              <a:off x="1725" y="857"/>
              <a:ext cx="1799" cy="2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3200" b="1">
                  <a:solidFill>
                    <a:srgbClr val="458361"/>
                  </a:solidFill>
                  <a:latin typeface="Arial" panose="020B0604020202020204" pitchFamily="34" charset="0"/>
                  <a:ea typeface="宋体" panose="02010600030101010101" pitchFamily="2" charset="-122"/>
                </a:rPr>
                <a:t>         小    结</a:t>
              </a:r>
            </a:p>
          </p:txBody>
        </p:sp>
        <p:sp>
          <p:nvSpPr>
            <p:cNvPr id="36873" name="Oval 4"/>
            <p:cNvSpPr>
              <a:spLocks noChangeArrowheads="1"/>
            </p:cNvSpPr>
            <p:nvPr/>
          </p:nvSpPr>
          <p:spPr bwMode="auto">
            <a:xfrm>
              <a:off x="1376" y="730"/>
              <a:ext cx="771" cy="499"/>
            </a:xfrm>
            <a:prstGeom prst="ellipse">
              <a:avLst/>
            </a:prstGeom>
            <a:gradFill rotWithShape="1">
              <a:gsLst>
                <a:gs pos="0">
                  <a:srgbClr val="458361">
                    <a:alpha val="46999"/>
                  </a:srgbClr>
                </a:gs>
                <a:gs pos="100000">
                  <a:srgbClr val="203D2D">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latin typeface="Arial" panose="020B0604020202020204" pitchFamily="34" charset="0"/>
                <a:ea typeface="宋体" panose="02010600030101010101" pitchFamily="2" charset="-122"/>
              </a:endParaRPr>
            </a:p>
          </p:txBody>
        </p:sp>
        <p:sp>
          <p:nvSpPr>
            <p:cNvPr id="36874" name="Oval 10"/>
            <p:cNvSpPr>
              <a:spLocks noChangeArrowheads="1"/>
            </p:cNvSpPr>
            <p:nvPr/>
          </p:nvSpPr>
          <p:spPr bwMode="auto">
            <a:xfrm>
              <a:off x="3028" y="748"/>
              <a:ext cx="771" cy="499"/>
            </a:xfrm>
            <a:prstGeom prst="ellipse">
              <a:avLst/>
            </a:prstGeom>
            <a:gradFill rotWithShape="1">
              <a:gsLst>
                <a:gs pos="0">
                  <a:srgbClr val="458361">
                    <a:alpha val="46999"/>
                  </a:srgbClr>
                </a:gs>
                <a:gs pos="100000">
                  <a:srgbClr val="203D2D">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latin typeface="Arial" panose="020B0604020202020204" pitchFamily="34" charset="0"/>
                <a:ea typeface="宋体" panose="02010600030101010101" pitchFamily="2" charset="-122"/>
              </a:endParaRPr>
            </a:p>
          </p:txBody>
        </p:sp>
        <p:pic>
          <p:nvPicPr>
            <p:cNvPr id="36875" name="Picture 13" descr="未标题-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73431">
              <a:off x="1297" y="899"/>
              <a:ext cx="553" cy="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6867" name="Picture 13" descr="未标题-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600379">
            <a:off x="5472113" y="904875"/>
            <a:ext cx="1100137"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19" name="Rectangle 59"/>
          <p:cNvSpPr>
            <a:spLocks noChangeArrowheads="1"/>
          </p:cNvSpPr>
          <p:nvPr/>
        </p:nvSpPr>
        <p:spPr bwMode="auto">
          <a:xfrm>
            <a:off x="611188" y="4894263"/>
            <a:ext cx="67691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a:solidFill>
                  <a:schemeClr val="accent2"/>
                </a:solidFill>
                <a:latin typeface="Arial" panose="020B0604020202020204" pitchFamily="34" charset="0"/>
                <a:ea typeface="宋体" panose="02010600030101010101" pitchFamily="2" charset="-122"/>
              </a:rPr>
              <a:t>作业：</a:t>
            </a:r>
            <a:r>
              <a:rPr lang="en-US" altLang="zh-CN">
                <a:solidFill>
                  <a:schemeClr val="accent2"/>
                </a:solidFill>
                <a:latin typeface="Arial" panose="020B0604020202020204" pitchFamily="34" charset="0"/>
                <a:ea typeface="宋体" panose="02010600030101010101" pitchFamily="2" charset="-122"/>
              </a:rPr>
              <a:t>P</a:t>
            </a:r>
            <a:r>
              <a:rPr lang="en-US" altLang="zh-CN" baseline="-25000">
                <a:solidFill>
                  <a:schemeClr val="accent2"/>
                </a:solidFill>
                <a:latin typeface="Arial" panose="020B0604020202020204" pitchFamily="34" charset="0"/>
                <a:ea typeface="宋体" panose="02010600030101010101" pitchFamily="2" charset="-122"/>
              </a:rPr>
              <a:t>88</a:t>
            </a:r>
            <a:r>
              <a:rPr lang="en-US" altLang="zh-CN">
                <a:solidFill>
                  <a:schemeClr val="accent2"/>
                </a:solidFill>
                <a:latin typeface="Arial" panose="020B0604020202020204" pitchFamily="34" charset="0"/>
                <a:ea typeface="宋体" panose="02010600030101010101" pitchFamily="2" charset="-122"/>
              </a:rPr>
              <a:t> 3.1</a:t>
            </a:r>
            <a:r>
              <a:rPr lang="zh-CN" altLang="en-US">
                <a:solidFill>
                  <a:schemeClr val="accent2"/>
                </a:solidFill>
                <a:latin typeface="Arial" panose="020B0604020202020204" pitchFamily="34" charset="0"/>
                <a:ea typeface="宋体" panose="02010600030101010101" pitchFamily="2" charset="-122"/>
              </a:rPr>
              <a:t>、</a:t>
            </a:r>
            <a:r>
              <a:rPr lang="en-US" altLang="zh-CN">
                <a:solidFill>
                  <a:schemeClr val="accent2"/>
                </a:solidFill>
                <a:latin typeface="Arial" panose="020B0604020202020204" pitchFamily="34" charset="0"/>
                <a:ea typeface="宋体" panose="02010600030101010101" pitchFamily="2" charset="-122"/>
              </a:rPr>
              <a:t>3.2</a:t>
            </a:r>
            <a:r>
              <a:rPr lang="en-US" altLang="zh-CN">
                <a:solidFill>
                  <a:schemeClr val="accent2"/>
                </a:solidFill>
                <a:ea typeface="宋体" panose="02010600030101010101" pitchFamily="2" charset="-122"/>
              </a:rPr>
              <a:t>	</a:t>
            </a:r>
            <a:endParaRPr lang="zh-CN" altLang="en-US">
              <a:solidFill>
                <a:schemeClr val="accent2"/>
              </a:solidFill>
              <a:ea typeface="宋体" panose="02010600030101010101" pitchFamily="2" charset="-122"/>
            </a:endParaRPr>
          </a:p>
        </p:txBody>
      </p:sp>
      <p:sp>
        <p:nvSpPr>
          <p:cNvPr id="15480" name="Text Box 120"/>
          <p:cNvSpPr txBox="1">
            <a:spLocks noChangeArrowheads="1"/>
          </p:cNvSpPr>
          <p:nvPr/>
        </p:nvSpPr>
        <p:spPr bwMode="auto">
          <a:xfrm>
            <a:off x="611188" y="2406650"/>
            <a:ext cx="7921625" cy="164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20000"/>
              </a:lnSpc>
              <a:spcBef>
                <a:spcPct val="0"/>
              </a:spcBef>
              <a:buFontTx/>
              <a:buNone/>
            </a:pPr>
            <a:r>
              <a:rPr kumimoji="1" lang="en-US" altLang="zh-CN">
                <a:solidFill>
                  <a:schemeClr val="accent2"/>
                </a:solidFill>
                <a:ea typeface="楷体_GB2312" pitchFamily="49" charset="-122"/>
              </a:rPr>
              <a:t>1</a:t>
            </a:r>
            <a:r>
              <a:rPr kumimoji="1" lang="zh-CN" altLang="en-US">
                <a:solidFill>
                  <a:schemeClr val="accent2"/>
                </a:solidFill>
                <a:latin typeface="楷体_GB2312" pitchFamily="49" charset="-122"/>
                <a:ea typeface="楷体_GB2312" pitchFamily="49" charset="-122"/>
              </a:rPr>
              <a:t>、理解正弦交流电的基本概念</a:t>
            </a:r>
            <a:endParaRPr kumimoji="1" lang="en-US" altLang="zh-CN">
              <a:solidFill>
                <a:schemeClr val="accent2"/>
              </a:solidFill>
              <a:latin typeface="楷体_GB2312" pitchFamily="49" charset="-122"/>
              <a:ea typeface="楷体_GB2312" pitchFamily="49" charset="-122"/>
            </a:endParaRPr>
          </a:p>
          <a:p>
            <a:pPr eaLnBrk="1" hangingPunct="1">
              <a:lnSpc>
                <a:spcPct val="120000"/>
              </a:lnSpc>
              <a:spcBef>
                <a:spcPct val="0"/>
              </a:spcBef>
              <a:buFontTx/>
              <a:buNone/>
            </a:pPr>
            <a:r>
              <a:rPr kumimoji="1" lang="en-US" altLang="zh-CN">
                <a:solidFill>
                  <a:schemeClr val="accent2"/>
                </a:solidFill>
                <a:latin typeface="楷体_GB2312" pitchFamily="49" charset="-122"/>
                <a:ea typeface="楷体_GB2312" pitchFamily="49" charset="-122"/>
              </a:rPr>
              <a:t>   </a:t>
            </a:r>
            <a:r>
              <a:rPr kumimoji="1" lang="zh-CN" altLang="en-US">
                <a:solidFill>
                  <a:srgbClr val="FF0000"/>
                </a:solidFill>
                <a:latin typeface="楷体_GB2312" pitchFamily="49" charset="-122"/>
                <a:ea typeface="楷体_GB2312" pitchFamily="49" charset="-122"/>
              </a:rPr>
              <a:t>正弦量三要素、相位差、有效值、超前、滞后</a:t>
            </a:r>
          </a:p>
          <a:p>
            <a:pPr eaLnBrk="1" hangingPunct="1">
              <a:lnSpc>
                <a:spcPct val="120000"/>
              </a:lnSpc>
              <a:spcBef>
                <a:spcPct val="0"/>
              </a:spcBef>
              <a:buFontTx/>
              <a:buNone/>
            </a:pPr>
            <a:r>
              <a:rPr kumimoji="1" lang="en-US" altLang="zh-CN">
                <a:solidFill>
                  <a:schemeClr val="accent2"/>
                </a:solidFill>
                <a:latin typeface="楷体_GB2312" pitchFamily="49" charset="-122"/>
                <a:ea typeface="楷体_GB2312" pitchFamily="49" charset="-122"/>
              </a:rPr>
              <a:t>2</a:t>
            </a:r>
            <a:r>
              <a:rPr kumimoji="1" lang="zh-CN" altLang="en-US">
                <a:solidFill>
                  <a:schemeClr val="accent2"/>
                </a:solidFill>
                <a:latin typeface="楷体_GB2312" pitchFamily="49" charset="-122"/>
                <a:ea typeface="楷体_GB2312" pitchFamily="49" charset="-122"/>
              </a:rPr>
              <a:t>、理解正弦量的相量表示。</a:t>
            </a:r>
          </a:p>
        </p:txBody>
      </p:sp>
      <p:sp>
        <p:nvSpPr>
          <p:cNvPr id="36870" name="标题 1"/>
          <p:cNvSpPr>
            <a:spLocks noGrp="1"/>
          </p:cNvSpPr>
          <p:nvPr>
            <p:ph type="title"/>
          </p:nvPr>
        </p:nvSpPr>
        <p:spPr/>
        <p:txBody>
          <a:bodyPr/>
          <a:lstStyle/>
          <a:p>
            <a:r>
              <a:rPr lang="zh-CN" altLang="en-US"/>
              <a:t>第</a:t>
            </a:r>
            <a:r>
              <a:rPr lang="en-US" altLang="zh-CN"/>
              <a:t>3</a:t>
            </a:r>
            <a:r>
              <a:rPr lang="zh-CN" altLang="en-US"/>
              <a:t>章 正弦稳态电路</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15480">
                                            <p:txEl>
                                              <p:pRg st="0" end="0"/>
                                            </p:txEl>
                                          </p:spTgt>
                                        </p:tgtEl>
                                        <p:attrNameLst>
                                          <p:attrName>style.visibility</p:attrName>
                                        </p:attrNameLst>
                                      </p:cBhvr>
                                      <p:to>
                                        <p:strVal val="visible"/>
                                      </p:to>
                                    </p:set>
                                    <p:anim calcmode="discrete" valueType="clr">
                                      <p:cBhvr override="childStyle">
                                        <p:cTn id="7" dur="80"/>
                                        <p:tgtEl>
                                          <p:spTgt spid="15480">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5480">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15480">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15480">
                                            <p:txEl>
                                              <p:pRg st="1" end="1"/>
                                            </p:txEl>
                                          </p:spTgt>
                                        </p:tgtEl>
                                        <p:attrNameLst>
                                          <p:attrName>style.visibility</p:attrName>
                                        </p:attrNameLst>
                                      </p:cBhvr>
                                      <p:to>
                                        <p:strVal val="visible"/>
                                      </p:to>
                                    </p:set>
                                    <p:anim calcmode="discrete" valueType="clr">
                                      <p:cBhvr override="childStyle">
                                        <p:cTn id="14" dur="80"/>
                                        <p:tgtEl>
                                          <p:spTgt spid="15480">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15480">
                                            <p:txEl>
                                              <p:pRg st="1" end="1"/>
                                            </p:txEl>
                                          </p:spTgt>
                                        </p:tgtEl>
                                        <p:attrNameLst>
                                          <p:attrName>fillcolor</p:attrName>
                                        </p:attrNameLst>
                                      </p:cBhvr>
                                      <p:tavLst>
                                        <p:tav tm="0">
                                          <p:val>
                                            <p:clrVal>
                                              <a:schemeClr val="accent2"/>
                                            </p:clrVal>
                                          </p:val>
                                        </p:tav>
                                        <p:tav tm="50000">
                                          <p:val>
                                            <p:clrVal>
                                              <a:schemeClr val="hlink"/>
                                            </p:clrVal>
                                          </p:val>
                                        </p:tav>
                                      </p:tavLst>
                                    </p:anim>
                                    <p:set>
                                      <p:cBhvr>
                                        <p:cTn id="16" dur="80"/>
                                        <p:tgtEl>
                                          <p:spTgt spid="15480">
                                            <p:txEl>
                                              <p:pRg st="1" end="1"/>
                                            </p:txEl>
                                          </p:spTgt>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7" presetClass="entr" presetSubtype="0" fill="hold" nodeType="clickEffect">
                                  <p:stCondLst>
                                    <p:cond delay="0"/>
                                  </p:stCondLst>
                                  <p:iterate type="lt">
                                    <p:tmPct val="50000"/>
                                  </p:iterate>
                                  <p:childTnLst>
                                    <p:set>
                                      <p:cBhvr>
                                        <p:cTn id="20" dur="1" fill="hold">
                                          <p:stCondLst>
                                            <p:cond delay="0"/>
                                          </p:stCondLst>
                                        </p:cTn>
                                        <p:tgtEl>
                                          <p:spTgt spid="15480">
                                            <p:txEl>
                                              <p:pRg st="2" end="2"/>
                                            </p:txEl>
                                          </p:spTgt>
                                        </p:tgtEl>
                                        <p:attrNameLst>
                                          <p:attrName>style.visibility</p:attrName>
                                        </p:attrNameLst>
                                      </p:cBhvr>
                                      <p:to>
                                        <p:strVal val="visible"/>
                                      </p:to>
                                    </p:set>
                                    <p:anim calcmode="discrete" valueType="clr">
                                      <p:cBhvr override="childStyle">
                                        <p:cTn id="21" dur="80"/>
                                        <p:tgtEl>
                                          <p:spTgt spid="15480">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15480">
                                            <p:txEl>
                                              <p:pRg st="2" end="2"/>
                                            </p:txEl>
                                          </p:spTgt>
                                        </p:tgtEl>
                                        <p:attrNameLst>
                                          <p:attrName>fillcolor</p:attrName>
                                        </p:attrNameLst>
                                      </p:cBhvr>
                                      <p:tavLst>
                                        <p:tav tm="0">
                                          <p:val>
                                            <p:clrVal>
                                              <a:schemeClr val="accent2"/>
                                            </p:clrVal>
                                          </p:val>
                                        </p:tav>
                                        <p:tav tm="50000">
                                          <p:val>
                                            <p:clrVal>
                                              <a:schemeClr val="hlink"/>
                                            </p:clrVal>
                                          </p:val>
                                        </p:tav>
                                      </p:tavLst>
                                    </p:anim>
                                    <p:set>
                                      <p:cBhvr>
                                        <p:cTn id="23" dur="80"/>
                                        <p:tgtEl>
                                          <p:spTgt spid="15480">
                                            <p:txEl>
                                              <p:pRg st="2" end="2"/>
                                            </p:txEl>
                                          </p:spTgt>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5419"/>
                                        </p:tgtEl>
                                        <p:attrNameLst>
                                          <p:attrName>style.visibility</p:attrName>
                                        </p:attrNameLst>
                                      </p:cBhvr>
                                      <p:to>
                                        <p:strVal val="visible"/>
                                      </p:to>
                                    </p:set>
                                    <p:animEffect transition="in" filter="dissolve">
                                      <p:cBhvr>
                                        <p:cTn id="28" dur="500"/>
                                        <p:tgtEl>
                                          <p:spTgt spid="154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05C9D97A-31C0-61C8-A490-998301298B0C}"/>
              </a:ext>
            </a:extLst>
          </p:cNvPr>
          <p:cNvSpPr>
            <a:spLocks noGrp="1"/>
          </p:cNvSpPr>
          <p:nvPr>
            <p:ph type="sldNum" sz="quarter" idx="10"/>
          </p:nvPr>
        </p:nvSpPr>
        <p:spPr/>
        <p:txBody>
          <a:bodyPr/>
          <a:lstStyle/>
          <a:p>
            <a:pPr>
              <a:defRPr/>
            </a:pPr>
            <a:fld id="{718D4EF7-27A0-4F6B-B6F6-DADE4D7D4998}" type="slidenum">
              <a:rPr lang="zh-CN" altLang="en-US" smtClean="0"/>
              <a:t>2</a:t>
            </a:fld>
            <a:endParaRPr lang="en-US" altLang="zh-CN"/>
          </a:p>
        </p:txBody>
      </p:sp>
      <p:sp>
        <p:nvSpPr>
          <p:cNvPr id="5" name="标题 3">
            <a:extLst>
              <a:ext uri="{FF2B5EF4-FFF2-40B4-BE49-F238E27FC236}">
                <a16:creationId xmlns:a16="http://schemas.microsoft.com/office/drawing/2014/main" id="{8891D197-4A51-78E7-2CC9-6FDF110662AF}"/>
              </a:ext>
            </a:extLst>
          </p:cNvPr>
          <p:cNvSpPr>
            <a:spLocks noGrp="1"/>
          </p:cNvSpPr>
          <p:nvPr>
            <p:ph type="title"/>
          </p:nvPr>
        </p:nvSpPr>
        <p:spPr>
          <a:xfrm>
            <a:off x="323850" y="260350"/>
            <a:ext cx="6192838" cy="720725"/>
          </a:xfrm>
        </p:spPr>
        <p:txBody>
          <a:bodyPr/>
          <a:lstStyle/>
          <a:p>
            <a:r>
              <a:rPr lang="zh-CN" altLang="en-US" dirty="0"/>
              <a:t>交直之争</a:t>
            </a:r>
          </a:p>
        </p:txBody>
      </p:sp>
      <p:pic>
        <p:nvPicPr>
          <p:cNvPr id="6" name="图片 5">
            <a:extLst>
              <a:ext uri="{FF2B5EF4-FFF2-40B4-BE49-F238E27FC236}">
                <a16:creationId xmlns:a16="http://schemas.microsoft.com/office/drawing/2014/main" id="{DA666C27-0A11-FFA6-C032-C86DFC1134DC}"/>
              </a:ext>
            </a:extLst>
          </p:cNvPr>
          <p:cNvPicPr>
            <a:picLocks noChangeAspect="1"/>
          </p:cNvPicPr>
          <p:nvPr/>
        </p:nvPicPr>
        <p:blipFill>
          <a:blip r:embed="rId2"/>
          <a:stretch>
            <a:fillRect/>
          </a:stretch>
        </p:blipFill>
        <p:spPr>
          <a:xfrm>
            <a:off x="683260" y="2276475"/>
            <a:ext cx="3830955" cy="3112135"/>
          </a:xfrm>
          <a:prstGeom prst="rect">
            <a:avLst/>
          </a:prstGeom>
        </p:spPr>
      </p:pic>
      <p:pic>
        <p:nvPicPr>
          <p:cNvPr id="7" name="图片 6">
            <a:extLst>
              <a:ext uri="{FF2B5EF4-FFF2-40B4-BE49-F238E27FC236}">
                <a16:creationId xmlns:a16="http://schemas.microsoft.com/office/drawing/2014/main" id="{F9F61CD0-DCD0-5627-ABC6-4C3D1C0415B2}"/>
              </a:ext>
            </a:extLst>
          </p:cNvPr>
          <p:cNvPicPr>
            <a:picLocks noChangeAspect="1"/>
          </p:cNvPicPr>
          <p:nvPr/>
        </p:nvPicPr>
        <p:blipFill>
          <a:blip r:embed="rId3"/>
          <a:stretch>
            <a:fillRect/>
          </a:stretch>
        </p:blipFill>
        <p:spPr>
          <a:xfrm>
            <a:off x="5419725" y="2169160"/>
            <a:ext cx="3017520" cy="3284220"/>
          </a:xfrm>
          <a:prstGeom prst="rect">
            <a:avLst/>
          </a:prstGeom>
        </p:spPr>
      </p:pic>
      <p:sp>
        <p:nvSpPr>
          <p:cNvPr id="8" name="文本框 7">
            <a:extLst>
              <a:ext uri="{FF2B5EF4-FFF2-40B4-BE49-F238E27FC236}">
                <a16:creationId xmlns:a16="http://schemas.microsoft.com/office/drawing/2014/main" id="{DFB910D1-C73D-0E8F-D50B-E3B6C5838CE6}"/>
              </a:ext>
            </a:extLst>
          </p:cNvPr>
          <p:cNvSpPr txBox="1"/>
          <p:nvPr/>
        </p:nvSpPr>
        <p:spPr>
          <a:xfrm>
            <a:off x="148590" y="5589270"/>
            <a:ext cx="8846185" cy="1198880"/>
          </a:xfrm>
          <a:prstGeom prst="rect">
            <a:avLst/>
          </a:prstGeom>
          <a:solidFill>
            <a:schemeClr val="accent5">
              <a:lumMod val="90000"/>
            </a:schemeClr>
          </a:solidFill>
        </p:spPr>
        <p:txBody>
          <a:bodyPr wrap="square" rtlCol="0" anchor="t">
            <a:spAutoFit/>
          </a:bodyPr>
          <a:lstStyle/>
          <a:p>
            <a:pPr algn="ctr">
              <a:lnSpc>
                <a:spcPct val="150000"/>
              </a:lnSpc>
              <a:defRPr/>
            </a:pPr>
            <a:r>
              <a:rPr lang="zh-CN" altLang="en-US" sz="2400" dirty="0">
                <a:latin typeface="黑体" panose="02010609060101010101" pitchFamily="49" charset="-122"/>
                <a:ea typeface="黑体" panose="02010609060101010101" pitchFamily="49" charset="-122"/>
                <a:sym typeface="+mn-ea"/>
              </a:rPr>
              <a:t>直流电流（</a:t>
            </a:r>
            <a:r>
              <a:rPr lang="en-US" altLang="zh-CN" sz="2400" b="1" i="1" dirty="0">
                <a:ea typeface="黑体" panose="02010609060101010101" pitchFamily="49" charset="-122"/>
                <a:sym typeface="+mn-ea"/>
              </a:rPr>
              <a:t>direct current</a:t>
            </a:r>
            <a:r>
              <a:rPr lang="zh-CN" altLang="en-US" sz="2400" dirty="0">
                <a:latin typeface="黑体" panose="02010609060101010101" pitchFamily="49" charset="-122"/>
                <a:ea typeface="黑体" panose="02010609060101010101" pitchFamily="49" charset="-122"/>
                <a:sym typeface="+mn-ea"/>
              </a:rPr>
              <a:t>）：其</a:t>
            </a:r>
            <a:r>
              <a:rPr lang="zh-CN" altLang="en-US" sz="2400" b="1" dirty="0">
                <a:solidFill>
                  <a:srgbClr val="FF0000"/>
                </a:solidFill>
                <a:highlight>
                  <a:srgbClr val="FFFF00"/>
                </a:highlight>
                <a:latin typeface="黑体" panose="02010609060101010101" pitchFamily="49" charset="-122"/>
                <a:ea typeface="黑体" panose="02010609060101010101" pitchFamily="49" charset="-122"/>
                <a:sym typeface="+mn-ea"/>
              </a:rPr>
              <a:t>大小和方向</a:t>
            </a:r>
            <a:r>
              <a:rPr lang="zh-CN" altLang="en-US" sz="2400" dirty="0">
                <a:highlight>
                  <a:srgbClr val="FF00FF"/>
                </a:highlight>
                <a:latin typeface="黑体" panose="02010609060101010101" pitchFamily="49" charset="-122"/>
                <a:ea typeface="黑体" panose="02010609060101010101" pitchFamily="49" charset="-122"/>
                <a:sym typeface="+mn-ea"/>
              </a:rPr>
              <a:t>不</a:t>
            </a:r>
            <a:r>
              <a:rPr lang="zh-CN" altLang="en-US" sz="2400" dirty="0">
                <a:latin typeface="黑体" panose="02010609060101010101" pitchFamily="49" charset="-122"/>
                <a:ea typeface="黑体" panose="02010609060101010101" pitchFamily="49" charset="-122"/>
                <a:sym typeface="+mn-ea"/>
              </a:rPr>
              <a:t>随时间</a:t>
            </a:r>
            <a:r>
              <a:rPr lang="zh-CN" altLang="en-US" sz="2400" dirty="0">
                <a:highlight>
                  <a:srgbClr val="FF00FF"/>
                </a:highlight>
                <a:latin typeface="黑体" panose="02010609060101010101" pitchFamily="49" charset="-122"/>
                <a:ea typeface="黑体" panose="02010609060101010101" pitchFamily="49" charset="-122"/>
                <a:sym typeface="+mn-ea"/>
              </a:rPr>
              <a:t>变化</a:t>
            </a:r>
            <a:r>
              <a:rPr lang="zh-CN" altLang="en-US" sz="2400" dirty="0">
                <a:latin typeface="黑体" panose="02010609060101010101" pitchFamily="49" charset="-122"/>
                <a:ea typeface="黑体" panose="02010609060101010101" pitchFamily="49" charset="-122"/>
                <a:sym typeface="+mn-ea"/>
              </a:rPr>
              <a:t>；</a:t>
            </a:r>
            <a:endParaRPr lang="zh-CN" altLang="en-US" sz="2400" dirty="0">
              <a:latin typeface="黑体" panose="02010609060101010101" pitchFamily="49" charset="-122"/>
              <a:ea typeface="黑体" panose="02010609060101010101" pitchFamily="49" charset="-122"/>
            </a:endParaRPr>
          </a:p>
          <a:p>
            <a:pPr algn="ctr">
              <a:lnSpc>
                <a:spcPct val="150000"/>
              </a:lnSpc>
              <a:defRPr/>
            </a:pPr>
            <a:r>
              <a:rPr lang="zh-CN" altLang="en-US" sz="2400" dirty="0">
                <a:latin typeface="黑体" panose="02010609060101010101" pitchFamily="49" charset="-122"/>
                <a:ea typeface="黑体" panose="02010609060101010101" pitchFamily="49" charset="-122"/>
                <a:sym typeface="+mn-ea"/>
              </a:rPr>
              <a:t>交流电流（</a:t>
            </a:r>
            <a:r>
              <a:rPr lang="en-US" altLang="zh-CN" sz="2400" b="1" i="1" dirty="0">
                <a:ea typeface="黑体" panose="02010609060101010101" pitchFamily="49" charset="-122"/>
                <a:sym typeface="+mn-ea"/>
              </a:rPr>
              <a:t>alternating current</a:t>
            </a:r>
            <a:r>
              <a:rPr lang="zh-CN" altLang="en-US" sz="2400" dirty="0">
                <a:latin typeface="黑体" panose="02010609060101010101" pitchFamily="49" charset="-122"/>
                <a:ea typeface="黑体" panose="02010609060101010101" pitchFamily="49" charset="-122"/>
                <a:sym typeface="+mn-ea"/>
              </a:rPr>
              <a:t>）：其</a:t>
            </a:r>
            <a:r>
              <a:rPr lang="zh-CN" altLang="en-US" sz="2400" b="1" dirty="0">
                <a:solidFill>
                  <a:srgbClr val="FF0000"/>
                </a:solidFill>
                <a:highlight>
                  <a:srgbClr val="FFFF00"/>
                </a:highlight>
                <a:latin typeface="黑体" panose="02010609060101010101" pitchFamily="49" charset="-122"/>
                <a:ea typeface="黑体" panose="02010609060101010101" pitchFamily="49" charset="-122"/>
                <a:sym typeface="+mn-ea"/>
              </a:rPr>
              <a:t>大小和方向</a:t>
            </a:r>
            <a:r>
              <a:rPr lang="zh-CN" altLang="en-US" sz="2400" dirty="0">
                <a:latin typeface="黑体" panose="02010609060101010101" pitchFamily="49" charset="-122"/>
                <a:ea typeface="黑体" panose="02010609060101010101" pitchFamily="49" charset="-122"/>
                <a:sym typeface="+mn-ea"/>
              </a:rPr>
              <a:t>随时间</a:t>
            </a:r>
            <a:r>
              <a:rPr lang="zh-CN" altLang="en-US" sz="2400" b="1" dirty="0">
                <a:solidFill>
                  <a:srgbClr val="FF0000"/>
                </a:solidFill>
                <a:highlight>
                  <a:srgbClr val="FFFF00"/>
                </a:highlight>
                <a:latin typeface="黑体" panose="02010609060101010101" pitchFamily="49" charset="-122"/>
                <a:ea typeface="黑体" panose="02010609060101010101" pitchFamily="49" charset="-122"/>
                <a:sym typeface="+mn-ea"/>
              </a:rPr>
              <a:t>变化</a:t>
            </a:r>
            <a:r>
              <a:rPr lang="zh-CN" altLang="en-US" sz="2400" dirty="0">
                <a:latin typeface="黑体" panose="02010609060101010101" pitchFamily="49" charset="-122"/>
                <a:ea typeface="黑体" panose="02010609060101010101" pitchFamily="49" charset="-122"/>
                <a:sym typeface="+mn-ea"/>
              </a:rPr>
              <a:t>。</a:t>
            </a:r>
          </a:p>
        </p:txBody>
      </p:sp>
      <p:sp>
        <p:nvSpPr>
          <p:cNvPr id="9" name="标题 3">
            <a:extLst>
              <a:ext uri="{FF2B5EF4-FFF2-40B4-BE49-F238E27FC236}">
                <a16:creationId xmlns:a16="http://schemas.microsoft.com/office/drawing/2014/main" id="{545827A1-6181-3313-B387-B7D119756676}"/>
              </a:ext>
            </a:extLst>
          </p:cNvPr>
          <p:cNvSpPr/>
          <p:nvPr/>
        </p:nvSpPr>
        <p:spPr>
          <a:xfrm>
            <a:off x="683260" y="1125220"/>
            <a:ext cx="7366000" cy="562610"/>
          </a:xfrm>
          <a:prstGeom prst="rect">
            <a:avLst/>
          </a:prstGeom>
          <a:noFill/>
          <a:ln>
            <a:noFill/>
          </a:ln>
        </p:spPr>
        <p:txBody>
          <a:bodyPr vert="horz" wrap="square" lIns="91440" tIns="45720" rIns="91440" bIns="45720" numCol="1" anchor="ctr" anchorCtr="0" compatLnSpc="1"/>
          <a:lstStyle>
            <a:lvl1pPr algn="l" rtl="0" eaLnBrk="0" fontAlgn="base" hangingPunct="0">
              <a:spcBef>
                <a:spcPct val="0"/>
              </a:spcBef>
              <a:spcAft>
                <a:spcPct val="0"/>
              </a:spcAft>
              <a:defRPr sz="3600">
                <a:solidFill>
                  <a:srgbClr val="FF0000"/>
                </a:solidFill>
                <a:latin typeface="+mj-lt"/>
                <a:ea typeface="黑体" panose="02010609060101010101" pitchFamily="49" charset="-122"/>
                <a:cs typeface="+mj-cs"/>
              </a:defRPr>
            </a:lvl1pPr>
            <a:lvl2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2pPr>
            <a:lvl3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3pPr>
            <a:lvl4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4pPr>
            <a:lvl5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5pPr>
            <a:lvl6pPr marL="4572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a:lstStyle>
          <a:p>
            <a:r>
              <a:rPr lang="zh-CN" altLang="en-US" sz="2800" b="1" dirty="0">
                <a:solidFill>
                  <a:srgbClr val="C00000"/>
                </a:solidFill>
              </a:rPr>
              <a:t>思考：</a:t>
            </a:r>
            <a:r>
              <a:rPr lang="zh-CN" altLang="en-US" sz="2800" b="1" dirty="0">
                <a:solidFill>
                  <a:srgbClr val="C00000"/>
                </a:solidFill>
                <a:sym typeface="+mn-ea"/>
              </a:rPr>
              <a:t>电力系统中，</a:t>
            </a:r>
            <a:r>
              <a:rPr lang="zh-CN" altLang="en-US" sz="2800" b="1" dirty="0">
                <a:solidFill>
                  <a:srgbClr val="C00000"/>
                </a:solidFill>
              </a:rPr>
              <a:t>先有</a:t>
            </a:r>
            <a:r>
              <a:rPr lang="en-US" altLang="zh-CN" sz="2800" b="1" dirty="0">
                <a:solidFill>
                  <a:srgbClr val="C00000"/>
                </a:solidFill>
              </a:rPr>
              <a:t>DC</a:t>
            </a:r>
            <a:r>
              <a:rPr lang="zh-CN" altLang="en-US" sz="2800" b="1" dirty="0">
                <a:solidFill>
                  <a:srgbClr val="C00000"/>
                </a:solidFill>
              </a:rPr>
              <a:t>还是</a:t>
            </a:r>
            <a:r>
              <a:rPr lang="en-US" altLang="zh-CN" sz="2800" b="1" dirty="0">
                <a:solidFill>
                  <a:srgbClr val="C00000"/>
                </a:solidFill>
              </a:rPr>
              <a:t>AC</a:t>
            </a:r>
            <a:r>
              <a:rPr lang="zh-CN" altLang="en-US" sz="2800" b="1" dirty="0">
                <a:solidFill>
                  <a:srgbClr val="C00000"/>
                </a:solidFill>
              </a:rPr>
              <a:t>呢？</a:t>
            </a:r>
          </a:p>
        </p:txBody>
      </p:sp>
      <p:sp>
        <p:nvSpPr>
          <p:cNvPr id="10" name="文本框 9">
            <a:extLst>
              <a:ext uri="{FF2B5EF4-FFF2-40B4-BE49-F238E27FC236}">
                <a16:creationId xmlns:a16="http://schemas.microsoft.com/office/drawing/2014/main" id="{012DD89A-1C88-F4C1-3060-B89111206A1E}"/>
              </a:ext>
            </a:extLst>
          </p:cNvPr>
          <p:cNvSpPr txBox="1"/>
          <p:nvPr/>
        </p:nvSpPr>
        <p:spPr>
          <a:xfrm>
            <a:off x="539750" y="1628775"/>
            <a:ext cx="8277860" cy="476250"/>
          </a:xfrm>
          <a:prstGeom prst="rect">
            <a:avLst/>
          </a:prstGeom>
          <a:noFill/>
        </p:spPr>
        <p:txBody>
          <a:bodyPr wrap="square" rtlCol="0" anchor="t">
            <a:noAutofit/>
          </a:bodyPr>
          <a:lstStyle/>
          <a:p>
            <a:r>
              <a:rPr lang="zh-CN" altLang="en-US" sz="2800" b="1">
                <a:solidFill>
                  <a:srgbClr val="C00000"/>
                </a:solidFill>
                <a:sym typeface="+mn-ea"/>
              </a:rPr>
              <a:t>占据主导地位是</a:t>
            </a:r>
            <a:r>
              <a:rPr lang="en-US" altLang="zh-CN" sz="2800" b="1">
                <a:solidFill>
                  <a:srgbClr val="C00000"/>
                </a:solidFill>
                <a:sym typeface="+mn-ea"/>
              </a:rPr>
              <a:t>DC</a:t>
            </a:r>
            <a:r>
              <a:rPr lang="zh-CN" altLang="en-US" sz="2800" b="1">
                <a:solidFill>
                  <a:srgbClr val="C00000"/>
                </a:solidFill>
                <a:sym typeface="+mn-ea"/>
              </a:rPr>
              <a:t>、</a:t>
            </a:r>
            <a:r>
              <a:rPr lang="en-US" altLang="zh-CN" sz="2800" b="1">
                <a:solidFill>
                  <a:srgbClr val="C00000"/>
                </a:solidFill>
                <a:sym typeface="+mn-ea"/>
              </a:rPr>
              <a:t>AC</a:t>
            </a:r>
            <a:r>
              <a:rPr lang="zh-CN" altLang="en-US" sz="2800" b="1">
                <a:solidFill>
                  <a:srgbClr val="C00000"/>
                </a:solidFill>
                <a:sym typeface="+mn-ea"/>
              </a:rPr>
              <a:t>呢？</a:t>
            </a:r>
          </a:p>
        </p:txBody>
      </p:sp>
    </p:spTree>
    <p:extLst>
      <p:ext uri="{BB962C8B-B14F-4D97-AF65-F5344CB8AC3E}">
        <p14:creationId xmlns:p14="http://schemas.microsoft.com/office/powerpoint/2010/main" val="95197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a:lstStyle/>
          <a:p>
            <a:r>
              <a:rPr lang="en-US" altLang="zh-CN" dirty="0"/>
              <a:t>3.1</a:t>
            </a:r>
            <a:r>
              <a:rPr lang="zh-CN" altLang="en-US" dirty="0"/>
              <a:t>正弦交流电的基本概念</a:t>
            </a:r>
          </a:p>
        </p:txBody>
      </p:sp>
      <p:sp>
        <p:nvSpPr>
          <p:cNvPr id="7171" name="内容占位符 2"/>
          <p:cNvSpPr>
            <a:spLocks noGrp="1"/>
          </p:cNvSpPr>
          <p:nvPr>
            <p:ph idx="1"/>
          </p:nvPr>
        </p:nvSpPr>
        <p:spPr/>
        <p:txBody>
          <a:bodyPr/>
          <a:lstStyle/>
          <a:p>
            <a:endParaRPr lang="zh-CN" altLang="en-US"/>
          </a:p>
        </p:txBody>
      </p:sp>
      <p:sp>
        <p:nvSpPr>
          <p:cNvPr id="7172" name="灯片编号占位符 3"/>
          <p:cNvSpPr>
            <a:spLocks noGrp="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B5DADCD4-456C-4E10-8986-E682F5D97180}" type="slidenum">
              <a:rPr lang="zh-CN" altLang="en-US" sz="1600" smtClean="0">
                <a:solidFill>
                  <a:srgbClr val="FFFF00"/>
                </a:solidFill>
                <a:ea typeface="宋体" panose="02010600030101010101" pitchFamily="2" charset="-122"/>
              </a:rPr>
              <a:t>3</a:t>
            </a:fld>
            <a:endParaRPr lang="en-US" altLang="zh-CN" sz="1600">
              <a:solidFill>
                <a:srgbClr val="FFFF00"/>
              </a:solidFill>
              <a:ea typeface="宋体" panose="02010600030101010101" pitchFamily="2" charset="-122"/>
            </a:endParaRPr>
          </a:p>
        </p:txBody>
      </p:sp>
      <p:sp>
        <p:nvSpPr>
          <p:cNvPr id="5" name="矩形 4"/>
          <p:cNvSpPr>
            <a:spLocks noChangeAspect="1"/>
          </p:cNvSpPr>
          <p:nvPr>
            <p:custDataLst>
              <p:tags r:id="rId1"/>
            </p:custDataLst>
          </p:nvPr>
        </p:nvSpPr>
        <p:spPr>
          <a:xfrm>
            <a:off x="1353393" y="1096963"/>
            <a:ext cx="6530975" cy="4664075"/>
          </a:xfrm>
          <a:prstGeom prst="rect">
            <a:avLst/>
          </a:prstGeom>
          <a:blipFill>
            <a:blip r:embed="rId3"/>
            <a:stretch>
              <a:fillRect/>
            </a:stretch>
          </a:blip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355600" rIns="355600" anchor="ctr"/>
          <a:lstStyle/>
          <a:p>
            <a:pPr algn="ctr" eaLnBrk="1" hangingPunct="1">
              <a:defRPr/>
            </a:pP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慕课视频片段</a:t>
            </a:r>
          </a:p>
          <a:p>
            <a:pPr algn="just" eaLnBrk="1" hangingPunct="1">
              <a:defRPr/>
            </a:pPr>
            <a:endParaRPr lang="zh-CN" altLang="en-US" sz="16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eaLnBrk="1" hangingPunct="1">
              <a:defRPr/>
            </a:pPr>
            <a:r>
              <a:rPr lang="zh-CN" altLang="en-US" sz="16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视频名称：</a:t>
            </a:r>
            <a:r>
              <a:rPr lang="en-US" altLang="zh-CN" sz="16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5.4 </a:t>
            </a:r>
            <a:r>
              <a:rPr lang="zh-CN" altLang="en-US" sz="16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正弦量的三要素</a:t>
            </a:r>
            <a:r>
              <a:rPr lang="en-US" altLang="zh-CN" sz="16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:Video</a:t>
            </a:r>
          </a:p>
          <a:p>
            <a:pPr algn="just" eaLnBrk="1" hangingPunct="1">
              <a:defRPr/>
            </a:pPr>
            <a:endParaRPr lang="en-US" altLang="zh-CN" sz="16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eaLnBrk="1" hangingPunct="1">
              <a:defRPr/>
            </a:pPr>
            <a:endParaRPr lang="en-US" altLang="zh-CN" sz="16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eaLnBrk="1" hangingPunct="1">
              <a:defRPr/>
            </a:pPr>
            <a:endParaRPr lang="en-US" altLang="zh-CN" sz="16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eaLnBrk="1" hangingPunct="1">
              <a:defRPr/>
            </a:pPr>
            <a:endParaRPr lang="en-US" altLang="zh-CN" sz="16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eaLnBrk="1" hangingPunct="1">
              <a:defRPr/>
            </a:pPr>
            <a:endParaRPr lang="en-US" altLang="zh-CN" sz="16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eaLnBrk="1" hangingPunct="1">
              <a:defRPr/>
            </a:pPr>
            <a:r>
              <a:rPr lang="zh-CN" altLang="en-US" sz="1100" dirty="0">
                <a:solidFill>
                  <a:srgbClr val="C8C8C8"/>
                </a:solidFill>
                <a:latin typeface="微软雅黑" panose="020B0503020204020204" pitchFamily="34" charset="-122"/>
                <a:ea typeface="微软雅黑" panose="020B0503020204020204" pitchFamily="34" charset="-122"/>
                <a:sym typeface="微软雅黑" panose="020B0503020204020204" pitchFamily="34" charset="-122"/>
              </a:rPr>
              <a:t>温馨提示：此视频框在点击“上传手机课件”时会进行转换，用手机进行观看时则会变为可点击的视频。此视频框可被拖动移位和修改大小</a:t>
            </a: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灯片编号占位符 3"/>
          <p:cNvSpPr>
            <a:spLocks noGrp="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76FE7DC5-AF9B-4B36-B1B8-DF27873636BF}" type="slidenum">
              <a:rPr lang="zh-CN" altLang="en-US" sz="1600" smtClean="0">
                <a:solidFill>
                  <a:srgbClr val="FFFF00"/>
                </a:solidFill>
                <a:ea typeface="宋体" panose="02010600030101010101" pitchFamily="2" charset="-122"/>
              </a:rPr>
              <a:t>4</a:t>
            </a:fld>
            <a:endParaRPr lang="en-US" altLang="zh-CN" sz="1600">
              <a:solidFill>
                <a:srgbClr val="FFFF00"/>
              </a:solidFill>
              <a:ea typeface="宋体" panose="02010600030101010101" pitchFamily="2" charset="-122"/>
            </a:endParaRPr>
          </a:p>
        </p:txBody>
      </p:sp>
      <p:sp>
        <p:nvSpPr>
          <p:cNvPr id="8195" name="文本框 5"/>
          <p:cNvSpPr txBox="1">
            <a:spLocks noChangeArrowheads="1"/>
          </p:cNvSpPr>
          <p:nvPr>
            <p:custDataLst>
              <p:tags r:id="rId2"/>
            </p:custDataLst>
          </p:nvPr>
        </p:nvSpPr>
        <p:spPr bwMode="auto">
          <a:xfrm>
            <a:off x="223838" y="260350"/>
            <a:ext cx="73152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kumimoji="1" lang="zh-CN" altLang="en-US" sz="2400"/>
              <a:t>正弦量：随时间按正弦规律做周期变化的量。</a:t>
            </a:r>
          </a:p>
        </p:txBody>
      </p:sp>
      <p:sp>
        <p:nvSpPr>
          <p:cNvPr id="7" name="圆角矩形 6"/>
          <p:cNvSpPr/>
          <p:nvPr>
            <p:custDataLst>
              <p:tags r:id="rId3"/>
            </p:custDataLst>
          </p:nvPr>
        </p:nvSpPr>
        <p:spPr>
          <a:xfrm>
            <a:off x="6172200" y="6215063"/>
            <a:ext cx="1543050" cy="411162"/>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defRPr/>
            </a:pPr>
            <a:r>
              <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作答</a:t>
            </a:r>
          </a:p>
        </p:txBody>
      </p:sp>
      <p:sp>
        <p:nvSpPr>
          <p:cNvPr id="13" name="矩形 12"/>
          <p:cNvSpPr/>
          <p:nvPr>
            <p:custDataLst>
              <p:tags r:id="rId4"/>
            </p:custDataLst>
          </p:nvPr>
        </p:nvSpPr>
        <p:spPr>
          <a:xfrm>
            <a:off x="0" y="5849938"/>
            <a:ext cx="9144000" cy="365125"/>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anchor="ctr" anchorCtr="1"/>
          <a:lstStyle/>
          <a:p>
            <a:pPr>
              <a:defRPr/>
            </a:pPr>
            <a:r>
              <a:rPr lang="zh-CN" altLang="en-US" sz="1200">
                <a:solidFill>
                  <a:srgbClr val="F84F41"/>
                </a:solidFill>
                <a:latin typeface="微软雅黑" panose="020B0503020204020204" pitchFamily="34" charset="-122"/>
                <a:ea typeface="微软雅黑" panose="020B0503020204020204" pitchFamily="34" charset="-122"/>
                <a:sym typeface="微软雅黑" panose="020B0503020204020204" pitchFamily="34" charset="-122"/>
              </a:rPr>
              <a:t>正常使用填空题需</a:t>
            </a:r>
            <a:r>
              <a:rPr lang="en-US" altLang="zh-CN" sz="1200">
                <a:solidFill>
                  <a:srgbClr val="F84F41"/>
                </a:solidFill>
                <a:latin typeface="微软雅黑" panose="020B0503020204020204" pitchFamily="34" charset="-122"/>
                <a:ea typeface="微软雅黑" panose="020B0503020204020204" pitchFamily="34" charset="-122"/>
                <a:sym typeface="微软雅黑" panose="020B0503020204020204" pitchFamily="34" charset="-122"/>
              </a:rPr>
              <a:t>3.0</a:t>
            </a:r>
            <a:r>
              <a:rPr lang="zh-CN" altLang="en-US" sz="1200">
                <a:solidFill>
                  <a:srgbClr val="F84F41"/>
                </a:solidFill>
                <a:latin typeface="微软雅黑" panose="020B0503020204020204" pitchFamily="34" charset="-122"/>
                <a:ea typeface="微软雅黑" panose="020B0503020204020204" pitchFamily="34" charset="-122"/>
                <a:sym typeface="微软雅黑" panose="020B0503020204020204" pitchFamily="34" charset="-122"/>
              </a:rPr>
              <a:t>以上版本雨课堂</a:t>
            </a:r>
          </a:p>
        </p:txBody>
      </p:sp>
      <p:sp>
        <p:nvSpPr>
          <p:cNvPr id="8199" name="Line 2"/>
          <p:cNvSpPr>
            <a:spLocks noChangeShapeType="1"/>
          </p:cNvSpPr>
          <p:nvPr/>
        </p:nvSpPr>
        <p:spPr bwMode="auto">
          <a:xfrm>
            <a:off x="3657600" y="3321050"/>
            <a:ext cx="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tailEnd type="triangl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Text Box 3"/>
          <p:cNvSpPr txBox="1">
            <a:spLocks noChangeArrowheads="1"/>
          </p:cNvSpPr>
          <p:nvPr/>
        </p:nvSpPr>
        <p:spPr bwMode="auto">
          <a:xfrm>
            <a:off x="914400" y="1589088"/>
            <a:ext cx="60198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zh-CN" altLang="en-US" sz="2400"/>
              <a:t>正弦交流电瞬时值的一般表达式为：</a:t>
            </a:r>
          </a:p>
          <a:p>
            <a:pPr eaLnBrk="1" hangingPunct="1">
              <a:spcBef>
                <a:spcPct val="50000"/>
              </a:spcBef>
              <a:buFontTx/>
              <a:buNone/>
            </a:pPr>
            <a:r>
              <a:rPr lang="en-US" altLang="zh-CN" sz="2400" b="1" i="1"/>
              <a:t>u=U</a:t>
            </a:r>
            <a:r>
              <a:rPr lang="en-US" altLang="zh-CN" sz="2400" b="1" baseline="-25000"/>
              <a:t>m</a:t>
            </a:r>
            <a:r>
              <a:rPr lang="en-US" altLang="zh-CN" sz="2400" b="1" i="1"/>
              <a:t> </a:t>
            </a:r>
            <a:r>
              <a:rPr lang="en-US" altLang="zh-CN" sz="2400" b="1"/>
              <a:t>sin(</a:t>
            </a:r>
            <a:r>
              <a:rPr lang="en-US" altLang="zh-CN" sz="2400" b="1" i="1"/>
              <a:t>ωt+ </a:t>
            </a:r>
            <a:r>
              <a:rPr lang="el-GR" altLang="zh-CN" sz="2400" b="1" i="1">
                <a:ea typeface="宋体" panose="02010600030101010101" pitchFamily="2" charset="-122"/>
              </a:rPr>
              <a:t>θ</a:t>
            </a:r>
            <a:r>
              <a:rPr lang="el-GR" altLang="zh-CN" sz="2400"/>
              <a:t> </a:t>
            </a:r>
            <a:r>
              <a:rPr lang="en-US" altLang="zh-CN" sz="2400" b="1" baseline="-25000"/>
              <a:t>u</a:t>
            </a:r>
            <a:r>
              <a:rPr lang="en-US" altLang="zh-CN" sz="2400" b="1"/>
              <a:t>)</a:t>
            </a:r>
          </a:p>
          <a:p>
            <a:pPr eaLnBrk="1" hangingPunct="1">
              <a:spcBef>
                <a:spcPct val="50000"/>
              </a:spcBef>
              <a:buFontTx/>
              <a:buNone/>
            </a:pPr>
            <a:r>
              <a:rPr lang="en-US" altLang="zh-CN" sz="2400" b="1" i="1"/>
              <a:t>i=I</a:t>
            </a:r>
            <a:r>
              <a:rPr lang="en-US" altLang="zh-CN" sz="2400" b="1" baseline="-25000"/>
              <a:t>m</a:t>
            </a:r>
            <a:r>
              <a:rPr lang="en-US" altLang="zh-CN" sz="2400" b="1" i="1"/>
              <a:t> </a:t>
            </a:r>
            <a:r>
              <a:rPr lang="en-US" altLang="zh-CN" sz="2400" b="1"/>
              <a:t>sin(</a:t>
            </a:r>
            <a:r>
              <a:rPr lang="en-US" altLang="zh-CN" sz="2400" b="1" i="1"/>
              <a:t>ωt+ </a:t>
            </a:r>
            <a:r>
              <a:rPr lang="el-GR" altLang="zh-CN" sz="2400" b="1" i="1">
                <a:ea typeface="宋体" panose="02010600030101010101" pitchFamily="2" charset="-122"/>
              </a:rPr>
              <a:t>θ</a:t>
            </a:r>
            <a:r>
              <a:rPr lang="en-US" altLang="zh-CN" sz="2400"/>
              <a:t> </a:t>
            </a:r>
            <a:r>
              <a:rPr lang="en-US" altLang="zh-CN" sz="2400" b="1" baseline="-25000"/>
              <a:t>i</a:t>
            </a:r>
            <a:r>
              <a:rPr lang="en-US" altLang="zh-CN" sz="2400" b="1"/>
              <a:t>)</a:t>
            </a:r>
          </a:p>
        </p:txBody>
      </p:sp>
      <p:sp>
        <p:nvSpPr>
          <p:cNvPr id="17" name="Text Box 4"/>
          <p:cNvSpPr txBox="1">
            <a:spLocks noChangeArrowheads="1"/>
          </p:cNvSpPr>
          <p:nvPr/>
        </p:nvSpPr>
        <p:spPr bwMode="auto">
          <a:xfrm>
            <a:off x="468313" y="4508500"/>
            <a:ext cx="8548687"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10000"/>
              </a:lnSpc>
              <a:buFontTx/>
              <a:buNone/>
            </a:pPr>
            <a:r>
              <a:rPr lang="zh-CN" altLang="en-US" sz="2400"/>
              <a:t>    可见，每个正弦量都包含</a:t>
            </a:r>
            <a:r>
              <a:rPr lang="zh-CN" altLang="en-US" sz="2400">
                <a:solidFill>
                  <a:srgbClr val="FF0000"/>
                </a:solidFill>
              </a:rPr>
              <a:t>三个基本要素</a:t>
            </a:r>
            <a:r>
              <a:rPr lang="zh-CN" altLang="en-US" sz="2400"/>
              <a:t>：</a:t>
            </a:r>
            <a:r>
              <a:rPr lang="zh-CN" altLang="en-US" sz="2400" u="sng"/>
              <a:t>            </a:t>
            </a:r>
            <a:r>
              <a:rPr lang="zh-CN" altLang="en-US" sz="2400"/>
              <a:t>（</a:t>
            </a:r>
            <a:r>
              <a:rPr lang="en-US" altLang="zh-CN" sz="2400" b="1" i="1"/>
              <a:t>U</a:t>
            </a:r>
            <a:r>
              <a:rPr lang="en-US" altLang="zh-CN" sz="2400" b="1" baseline="-25000"/>
              <a:t>m</a:t>
            </a:r>
            <a:r>
              <a:rPr lang="zh-CN" altLang="en-US" sz="2400" b="1" i="1"/>
              <a:t>、</a:t>
            </a:r>
            <a:r>
              <a:rPr lang="en-US" altLang="zh-CN" sz="2400" b="1" i="1"/>
              <a:t>I</a:t>
            </a:r>
            <a:r>
              <a:rPr lang="en-US" altLang="zh-CN" sz="2400" b="1" baseline="-25000"/>
              <a:t>m</a:t>
            </a:r>
            <a:r>
              <a:rPr lang="zh-CN" altLang="en-US" sz="2400"/>
              <a:t>）、</a:t>
            </a:r>
            <a:r>
              <a:rPr lang="zh-CN" altLang="en-US" sz="2400">
                <a:solidFill>
                  <a:srgbClr val="FF0000"/>
                </a:solidFill>
              </a:rPr>
              <a:t>          </a:t>
            </a:r>
            <a:endParaRPr lang="en-US" altLang="zh-CN" sz="2400">
              <a:solidFill>
                <a:srgbClr val="FF0000"/>
              </a:solidFill>
            </a:endParaRPr>
          </a:p>
          <a:p>
            <a:pPr eaLnBrk="1" hangingPunct="1">
              <a:lnSpc>
                <a:spcPct val="110000"/>
              </a:lnSpc>
              <a:buFontTx/>
              <a:buNone/>
            </a:pPr>
            <a:r>
              <a:rPr lang="en-US" altLang="zh-CN" sz="2400" b="1" i="1">
                <a:solidFill>
                  <a:srgbClr val="FF0000"/>
                </a:solidFill>
              </a:rPr>
              <a:t> </a:t>
            </a:r>
            <a:r>
              <a:rPr lang="zh-CN" altLang="en-US" sz="2400" u="sng"/>
              <a:t>            </a:t>
            </a:r>
            <a:r>
              <a:rPr lang="en-US" altLang="zh-CN" sz="2400" b="1" i="1">
                <a:solidFill>
                  <a:srgbClr val="FF0000"/>
                </a:solidFill>
              </a:rPr>
              <a:t> </a:t>
            </a:r>
            <a:r>
              <a:rPr lang="en-US" altLang="zh-CN" sz="2400" b="1" i="1"/>
              <a:t>ω</a:t>
            </a:r>
            <a:r>
              <a:rPr lang="zh-CN" altLang="en-US" sz="2400"/>
              <a:t>和  </a:t>
            </a:r>
            <a:r>
              <a:rPr lang="zh-CN" altLang="en-US" sz="2400" u="sng"/>
              <a:t>            </a:t>
            </a:r>
            <a:r>
              <a:rPr lang="zh-CN" altLang="en-US" sz="2400"/>
              <a:t>（</a:t>
            </a:r>
            <a:r>
              <a:rPr lang="zh-CN" altLang="en-US" sz="2400" i="1"/>
              <a:t> </a:t>
            </a:r>
            <a:r>
              <a:rPr lang="el-GR" altLang="zh-CN" sz="2400" b="1" i="1">
                <a:ea typeface="宋体" panose="02010600030101010101" pitchFamily="2" charset="-122"/>
              </a:rPr>
              <a:t>θ</a:t>
            </a:r>
            <a:r>
              <a:rPr lang="en-US" altLang="zh-CN" sz="2400" b="1" baseline="-25000"/>
              <a:t>u</a:t>
            </a:r>
            <a:r>
              <a:rPr lang="en-US" altLang="zh-CN" sz="2400" b="1" i="1"/>
              <a:t> </a:t>
            </a:r>
            <a:r>
              <a:rPr lang="zh-CN" altLang="en-US" sz="2400" b="1" i="1"/>
              <a:t>、 </a:t>
            </a:r>
            <a:r>
              <a:rPr lang="el-GR" altLang="zh-CN" sz="2400" b="1" i="1">
                <a:ea typeface="宋体" panose="02010600030101010101" pitchFamily="2" charset="-122"/>
              </a:rPr>
              <a:t>θ</a:t>
            </a:r>
            <a:r>
              <a:rPr lang="en-US" altLang="zh-CN" sz="2400" b="1" baseline="-25000"/>
              <a:t>i</a:t>
            </a:r>
            <a:r>
              <a:rPr lang="en-US" altLang="zh-CN" sz="2400" i="1"/>
              <a:t> </a:t>
            </a:r>
            <a:r>
              <a:rPr lang="zh-CN" altLang="en-US" sz="2400"/>
              <a:t>）。它们是区别不同正弦量的依据。</a:t>
            </a:r>
          </a:p>
        </p:txBody>
      </p:sp>
      <p:grpSp>
        <p:nvGrpSpPr>
          <p:cNvPr id="18" name="Group 5"/>
          <p:cNvGrpSpPr/>
          <p:nvPr/>
        </p:nvGrpSpPr>
        <p:grpSpPr bwMode="auto">
          <a:xfrm>
            <a:off x="1403350" y="3182938"/>
            <a:ext cx="1884363" cy="930275"/>
            <a:chOff x="720" y="1593"/>
            <a:chExt cx="1632" cy="864"/>
          </a:xfrm>
        </p:grpSpPr>
        <p:grpSp>
          <p:nvGrpSpPr>
            <p:cNvPr id="8213" name="Group 7"/>
            <p:cNvGrpSpPr/>
            <p:nvPr/>
          </p:nvGrpSpPr>
          <p:grpSpPr bwMode="auto">
            <a:xfrm>
              <a:off x="1440" y="1593"/>
              <a:ext cx="864" cy="480"/>
              <a:chOff x="1776" y="1344"/>
              <a:chExt cx="864" cy="480"/>
            </a:xfrm>
          </p:grpSpPr>
          <p:sp>
            <p:nvSpPr>
              <p:cNvPr id="8220" name="Line 8"/>
              <p:cNvSpPr>
                <a:spLocks noChangeShapeType="1"/>
              </p:cNvSpPr>
              <p:nvPr/>
            </p:nvSpPr>
            <p:spPr bwMode="auto">
              <a:xfrm>
                <a:off x="1776" y="1344"/>
                <a:ext cx="0" cy="48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1" name="Line 9"/>
              <p:cNvSpPr>
                <a:spLocks noChangeShapeType="1"/>
              </p:cNvSpPr>
              <p:nvPr/>
            </p:nvSpPr>
            <p:spPr bwMode="auto">
              <a:xfrm>
                <a:off x="1776" y="1824"/>
                <a:ext cx="864"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4" name="Group 12"/>
            <p:cNvGrpSpPr/>
            <p:nvPr/>
          </p:nvGrpSpPr>
          <p:grpSpPr bwMode="auto">
            <a:xfrm>
              <a:off x="720" y="1593"/>
              <a:ext cx="1632" cy="864"/>
              <a:chOff x="1056" y="1344"/>
              <a:chExt cx="1632" cy="864"/>
            </a:xfrm>
          </p:grpSpPr>
          <p:sp>
            <p:nvSpPr>
              <p:cNvPr id="8218" name="Line 13"/>
              <p:cNvSpPr>
                <a:spLocks noChangeShapeType="1"/>
              </p:cNvSpPr>
              <p:nvPr/>
            </p:nvSpPr>
            <p:spPr bwMode="auto">
              <a:xfrm>
                <a:off x="1056" y="1344"/>
                <a:ext cx="0" cy="86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9" name="Line 14"/>
              <p:cNvSpPr>
                <a:spLocks noChangeShapeType="1"/>
              </p:cNvSpPr>
              <p:nvPr/>
            </p:nvSpPr>
            <p:spPr bwMode="auto">
              <a:xfrm>
                <a:off x="1056" y="2208"/>
                <a:ext cx="1632"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5" name="Group 17"/>
            <p:cNvGrpSpPr/>
            <p:nvPr/>
          </p:nvGrpSpPr>
          <p:grpSpPr bwMode="auto">
            <a:xfrm>
              <a:off x="2016" y="1608"/>
              <a:ext cx="288" cy="144"/>
              <a:chOff x="2304" y="1344"/>
              <a:chExt cx="288" cy="144"/>
            </a:xfrm>
          </p:grpSpPr>
          <p:sp>
            <p:nvSpPr>
              <p:cNvPr id="8216" name="Line 18"/>
              <p:cNvSpPr>
                <a:spLocks noChangeShapeType="1"/>
              </p:cNvSpPr>
              <p:nvPr/>
            </p:nvSpPr>
            <p:spPr bwMode="auto">
              <a:xfrm>
                <a:off x="2304" y="1344"/>
                <a:ext cx="0" cy="14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7" name="Line 19"/>
              <p:cNvSpPr>
                <a:spLocks noChangeShapeType="1"/>
              </p:cNvSpPr>
              <p:nvPr/>
            </p:nvSpPr>
            <p:spPr bwMode="auto">
              <a:xfrm>
                <a:off x="2304" y="1488"/>
                <a:ext cx="288"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aphicFrame>
        <p:nvGraphicFramePr>
          <p:cNvPr id="35" name="Object 23"/>
          <p:cNvGraphicFramePr>
            <a:graphicFrameLocks noChangeAspect="1"/>
          </p:cNvGraphicFramePr>
          <p:nvPr/>
        </p:nvGraphicFramePr>
        <p:xfrm>
          <a:off x="5219700" y="2133600"/>
          <a:ext cx="3671888" cy="1587500"/>
        </p:xfrm>
        <a:graphic>
          <a:graphicData uri="http://schemas.openxmlformats.org/presentationml/2006/ole">
            <mc:AlternateContent xmlns:mc="http://schemas.openxmlformats.org/markup-compatibility/2006">
              <mc:Choice xmlns:v="urn:schemas-microsoft-com:vml" Requires="v">
                <p:oleObj name="Visio" r:id="rId15" imgW="7569200" imgH="3187700" progId="Visio.Drawing.11">
                  <p:embed/>
                </p:oleObj>
              </mc:Choice>
              <mc:Fallback>
                <p:oleObj name="Visio" r:id="rId15" imgW="7569200" imgH="3187700" progId="Visio.Drawing.11">
                  <p:embed/>
                  <p:pic>
                    <p:nvPicPr>
                      <p:cNvPr id="0" name="Object 2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19700" y="2133600"/>
                        <a:ext cx="3671888" cy="158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204" name="文本框 5"/>
          <p:cNvSpPr txBox="1">
            <a:spLocks noChangeArrowheads="1"/>
          </p:cNvSpPr>
          <p:nvPr>
            <p:custDataLst>
              <p:tags r:id="rId5"/>
            </p:custDataLst>
          </p:nvPr>
        </p:nvSpPr>
        <p:spPr bwMode="auto">
          <a:xfrm>
            <a:off x="3334102" y="3852718"/>
            <a:ext cx="1287463"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kumimoji="1" lang="en-US" altLang="zh-CN" sz="2400">
                <a:solidFill>
                  <a:srgbClr val="639EF4"/>
                </a:solidFill>
              </a:rPr>
              <a:t>[</a:t>
            </a:r>
            <a:r>
              <a:rPr kumimoji="1" lang="zh-CN" altLang="en-US" sz="2400">
                <a:solidFill>
                  <a:srgbClr val="639EF4"/>
                </a:solidFill>
              </a:rPr>
              <a:t>填空</a:t>
            </a:r>
            <a:r>
              <a:rPr kumimoji="1" lang="en-US" altLang="zh-CN" sz="2400">
                <a:solidFill>
                  <a:srgbClr val="639EF4"/>
                </a:solidFill>
              </a:rPr>
              <a:t>1]</a:t>
            </a:r>
            <a:r>
              <a:rPr kumimoji="1" lang="en-US" altLang="zh-CN" sz="2400">
                <a:solidFill>
                  <a:srgbClr val="000000"/>
                </a:solidFill>
              </a:rPr>
              <a:t> </a:t>
            </a:r>
            <a:endParaRPr kumimoji="1" lang="zh-CN" altLang="en-US" sz="2400">
              <a:solidFill>
                <a:srgbClr val="000000"/>
              </a:solidFill>
            </a:endParaRPr>
          </a:p>
        </p:txBody>
      </p:sp>
      <p:sp>
        <p:nvSpPr>
          <p:cNvPr id="8205" name="文本框 5"/>
          <p:cNvSpPr txBox="1">
            <a:spLocks noChangeArrowheads="1"/>
          </p:cNvSpPr>
          <p:nvPr>
            <p:custDataLst>
              <p:tags r:id="rId6"/>
            </p:custDataLst>
          </p:nvPr>
        </p:nvSpPr>
        <p:spPr bwMode="auto">
          <a:xfrm>
            <a:off x="3328988" y="3417888"/>
            <a:ext cx="128587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kumimoji="1" lang="en-US" altLang="zh-CN" sz="2400">
                <a:solidFill>
                  <a:srgbClr val="639EF4"/>
                </a:solidFill>
              </a:rPr>
              <a:t>[</a:t>
            </a:r>
            <a:r>
              <a:rPr kumimoji="1" lang="zh-CN" altLang="en-US" sz="2400">
                <a:solidFill>
                  <a:srgbClr val="639EF4"/>
                </a:solidFill>
              </a:rPr>
              <a:t>填空</a:t>
            </a:r>
            <a:r>
              <a:rPr kumimoji="1" lang="en-US" altLang="zh-CN" sz="2400">
                <a:solidFill>
                  <a:srgbClr val="639EF4"/>
                </a:solidFill>
              </a:rPr>
              <a:t>2]</a:t>
            </a:r>
            <a:r>
              <a:rPr kumimoji="1" lang="en-US" altLang="zh-CN" sz="2400">
                <a:solidFill>
                  <a:srgbClr val="000000"/>
                </a:solidFill>
              </a:rPr>
              <a:t> </a:t>
            </a:r>
            <a:endParaRPr kumimoji="1" lang="zh-CN" altLang="en-US" sz="2400">
              <a:solidFill>
                <a:srgbClr val="000000"/>
              </a:solidFill>
            </a:endParaRPr>
          </a:p>
        </p:txBody>
      </p:sp>
      <p:sp>
        <p:nvSpPr>
          <p:cNvPr id="8206" name="文本框 5"/>
          <p:cNvSpPr txBox="1">
            <a:spLocks noChangeArrowheads="1"/>
          </p:cNvSpPr>
          <p:nvPr>
            <p:custDataLst>
              <p:tags r:id="rId7"/>
            </p:custDataLst>
          </p:nvPr>
        </p:nvSpPr>
        <p:spPr bwMode="auto">
          <a:xfrm>
            <a:off x="3328988" y="2974974"/>
            <a:ext cx="128587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kumimoji="1" lang="en-US" altLang="zh-CN" sz="2400">
                <a:solidFill>
                  <a:srgbClr val="639EF4"/>
                </a:solidFill>
              </a:rPr>
              <a:t>[</a:t>
            </a:r>
            <a:r>
              <a:rPr kumimoji="1" lang="zh-CN" altLang="en-US" sz="2400">
                <a:solidFill>
                  <a:srgbClr val="639EF4"/>
                </a:solidFill>
              </a:rPr>
              <a:t>填空</a:t>
            </a:r>
            <a:r>
              <a:rPr kumimoji="1" lang="en-US" altLang="zh-CN" sz="2400">
                <a:solidFill>
                  <a:srgbClr val="639EF4"/>
                </a:solidFill>
              </a:rPr>
              <a:t>3]</a:t>
            </a:r>
            <a:r>
              <a:rPr kumimoji="1" lang="en-US" altLang="zh-CN" sz="2400">
                <a:solidFill>
                  <a:srgbClr val="000000"/>
                </a:solidFill>
              </a:rPr>
              <a:t> </a:t>
            </a:r>
            <a:endParaRPr kumimoji="1" lang="zh-CN" altLang="en-US" sz="2400">
              <a:solidFill>
                <a:srgbClr val="000000"/>
              </a:solidFill>
            </a:endParaRPr>
          </a:p>
        </p:txBody>
      </p:sp>
      <p:grpSp>
        <p:nvGrpSpPr>
          <p:cNvPr id="8207" name="组合 11"/>
          <p:cNvGrpSpPr/>
          <p:nvPr>
            <p:custDataLst>
              <p:tags r:id="rId8"/>
            </p:custDataLst>
          </p:nvPr>
        </p:nvGrpSpPr>
        <p:grpSpPr bwMode="auto">
          <a:xfrm>
            <a:off x="0" y="0"/>
            <a:ext cx="9144000" cy="635000"/>
            <a:chOff x="0" y="0"/>
            <a:chExt cx="9144000" cy="635000"/>
          </a:xfrm>
        </p:grpSpPr>
        <p:sp>
          <p:nvSpPr>
            <p:cNvPr id="8" name="TitleBackground"/>
            <p:cNvSpPr/>
            <p:nvPr>
              <p:custDataLst>
                <p:tags r:id="rId10"/>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ColorBlock"/>
            <p:cNvSpPr/>
            <p:nvPr>
              <p:custDataLst>
                <p:tags r:id="rId11"/>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211" name="TypeText"/>
            <p:cNvSpPr txBox="1">
              <a:spLocks noChangeArrowheads="1"/>
            </p:cNvSpPr>
            <p:nvPr>
              <p:custDataLst>
                <p:tags r:id="rId12"/>
              </p:custDataLst>
            </p:nvPr>
          </p:nvSpPr>
          <p:spPr bwMode="auto">
            <a:xfrm>
              <a:off x="254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填空题</a:t>
              </a:r>
            </a:p>
          </p:txBody>
        </p:sp>
        <p:sp>
          <p:nvSpPr>
            <p:cNvPr id="8212" name="TipText"/>
            <p:cNvSpPr txBox="1">
              <a:spLocks noChangeArrowheads="1"/>
            </p:cNvSpPr>
            <p:nvPr>
              <p:custDataLst>
                <p:tags r:id="rId13"/>
              </p:custDataLst>
            </p:nvPr>
          </p:nvSpPr>
          <p:spPr bwMode="auto">
            <a:xfrm>
              <a:off x="1525905"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p>
          </p:txBody>
        </p:sp>
      </p:grpSp>
      <p:pic>
        <p:nvPicPr>
          <p:cNvPr id="8208" name="图片 4"/>
          <p:cNvPicPr/>
          <p:nvPr>
            <p:custDataLst>
              <p:tags r:id="rId9"/>
            </p:custDataLst>
          </p:nvPr>
        </p:nvPicPr>
        <p:blipFill>
          <a:blip r:embed="rId17">
            <a:extLst>
              <a:ext uri="{28A0092B-C50C-407E-A947-70E740481C1C}">
                <a14:useLocalDpi xmlns:a14="http://schemas.microsoft.com/office/drawing/2010/main" val="0"/>
              </a:ext>
            </a:extLst>
          </a:blip>
          <a:srcRect/>
          <a:stretch>
            <a:fillRect/>
          </a:stretch>
        </p:blipFill>
        <p:spPr bwMode="auto">
          <a:xfrm>
            <a:off x="7594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
                                        <p:tgtEl>
                                          <p:spTgt spid="18"/>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8204"/>
                                        </p:tgtEl>
                                        <p:attrNameLst>
                                          <p:attrName>style.visibility</p:attrName>
                                        </p:attrNameLst>
                                      </p:cBhvr>
                                      <p:to>
                                        <p:strVal val="visible"/>
                                      </p:to>
                                    </p:set>
                                    <p:animEffect transition="in" filter="wipe(left)">
                                      <p:cBhvr>
                                        <p:cTn id="21" dur="500"/>
                                        <p:tgtEl>
                                          <p:spTgt spid="8204"/>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8205"/>
                                        </p:tgtEl>
                                        <p:attrNameLst>
                                          <p:attrName>style.visibility</p:attrName>
                                        </p:attrNameLst>
                                      </p:cBhvr>
                                      <p:to>
                                        <p:strVal val="visible"/>
                                      </p:to>
                                    </p:set>
                                    <p:animEffect transition="in" filter="wipe(left)">
                                      <p:cBhvr>
                                        <p:cTn id="24" dur="500"/>
                                        <p:tgtEl>
                                          <p:spTgt spid="8205"/>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8206"/>
                                        </p:tgtEl>
                                        <p:attrNameLst>
                                          <p:attrName>style.visibility</p:attrName>
                                        </p:attrNameLst>
                                      </p:cBhvr>
                                      <p:to>
                                        <p:strVal val="visible"/>
                                      </p:to>
                                    </p:set>
                                    <p:animEffect transition="in" filter="wipe(left)">
                                      <p:cBhvr>
                                        <p:cTn id="27" dur="500"/>
                                        <p:tgtEl>
                                          <p:spTgt spid="820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dissolve">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8204" grpId="0"/>
      <p:bldP spid="8205" grpId="0"/>
      <p:bldP spid="820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3296328A-1DD5-48C8-B4C7-9CE8F94C1691}" type="slidenum">
              <a:rPr lang="zh-CN" altLang="en-US" sz="1600" smtClean="0">
                <a:solidFill>
                  <a:srgbClr val="FFFF00"/>
                </a:solidFill>
                <a:ea typeface="宋体" panose="02010600030101010101" pitchFamily="2" charset="-122"/>
              </a:rPr>
              <a:t>5</a:t>
            </a:fld>
            <a:endParaRPr lang="en-US" altLang="zh-CN" sz="1600">
              <a:solidFill>
                <a:srgbClr val="FFFF00"/>
              </a:solidFill>
              <a:ea typeface="宋体" panose="02010600030101010101" pitchFamily="2" charset="-122"/>
            </a:endParaRPr>
          </a:p>
        </p:txBody>
      </p:sp>
      <p:sp>
        <p:nvSpPr>
          <p:cNvPr id="9219" name="Rectangle 2"/>
          <p:cNvSpPr>
            <a:spLocks noGrp="1" noChangeArrowheads="1"/>
          </p:cNvSpPr>
          <p:nvPr>
            <p:ph type="title"/>
          </p:nvPr>
        </p:nvSpPr>
        <p:spPr/>
        <p:txBody>
          <a:bodyPr/>
          <a:lstStyle/>
          <a:p>
            <a:r>
              <a:rPr lang="en-US" altLang="zh-CN"/>
              <a:t>1</a:t>
            </a:r>
            <a:r>
              <a:rPr lang="zh-CN" altLang="en-US"/>
              <a:t>、周期和频率</a:t>
            </a:r>
          </a:p>
        </p:txBody>
      </p:sp>
      <p:sp>
        <p:nvSpPr>
          <p:cNvPr id="553987" name="Rectangle 3"/>
          <p:cNvSpPr>
            <a:spLocks noGrp="1" noChangeArrowheads="1"/>
          </p:cNvSpPr>
          <p:nvPr>
            <p:ph type="body" idx="1"/>
          </p:nvPr>
        </p:nvSpPr>
        <p:spPr>
          <a:xfrm>
            <a:off x="395288" y="1196975"/>
            <a:ext cx="4968875" cy="2087563"/>
          </a:xfrm>
        </p:spPr>
        <p:txBody>
          <a:bodyPr/>
          <a:lstStyle/>
          <a:p>
            <a:pPr>
              <a:lnSpc>
                <a:spcPct val="120000"/>
              </a:lnSpc>
            </a:pPr>
            <a:r>
              <a:rPr kumimoji="1" lang="zh-CN" altLang="en-US">
                <a:solidFill>
                  <a:srgbClr val="FF0000"/>
                </a:solidFill>
              </a:rPr>
              <a:t>周期</a:t>
            </a:r>
          </a:p>
          <a:p>
            <a:pPr lvl="1">
              <a:lnSpc>
                <a:spcPct val="120000"/>
              </a:lnSpc>
            </a:pPr>
            <a:r>
              <a:rPr kumimoji="1" lang="zh-CN" altLang="en-US"/>
              <a:t>一个基本波形所占用的时间，单位是秒</a:t>
            </a:r>
            <a:r>
              <a:rPr kumimoji="1" lang="en-US" altLang="zh-CN"/>
              <a:t>(s)</a:t>
            </a:r>
            <a:r>
              <a:rPr kumimoji="1" lang="zh-CN" altLang="en-US"/>
              <a:t>，以</a:t>
            </a:r>
            <a:r>
              <a:rPr kumimoji="1" lang="en-US" altLang="zh-CN" b="1" i="1"/>
              <a:t>T</a:t>
            </a:r>
            <a:r>
              <a:rPr kumimoji="1" lang="zh-CN" altLang="en-US"/>
              <a:t>表示。</a:t>
            </a:r>
          </a:p>
        </p:txBody>
      </p:sp>
      <p:sp>
        <p:nvSpPr>
          <p:cNvPr id="922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graphicFrame>
        <p:nvGraphicFramePr>
          <p:cNvPr id="553989" name="Object 5"/>
          <p:cNvGraphicFramePr>
            <a:graphicFrameLocks noChangeAspect="1"/>
          </p:cNvGraphicFramePr>
          <p:nvPr>
            <p:extLst>
              <p:ext uri="{D42A27DB-BD31-4B8C-83A1-F6EECF244321}">
                <p14:modId xmlns:p14="http://schemas.microsoft.com/office/powerpoint/2010/main" val="1420980084"/>
              </p:ext>
            </p:extLst>
          </p:nvPr>
        </p:nvGraphicFramePr>
        <p:xfrm>
          <a:off x="2257425" y="5367338"/>
          <a:ext cx="2182813" cy="812800"/>
        </p:xfrm>
        <a:graphic>
          <a:graphicData uri="http://schemas.openxmlformats.org/presentationml/2006/ole">
            <mc:AlternateContent xmlns:mc="http://schemas.openxmlformats.org/markup-compatibility/2006">
              <mc:Choice xmlns:v="urn:schemas-microsoft-com:vml" Requires="v">
                <p:oleObj name="Equation" r:id="rId2" imgW="26212800" imgH="9753600" progId="Equation.DSMT4">
                  <p:embed/>
                </p:oleObj>
              </mc:Choice>
              <mc:Fallback>
                <p:oleObj name="Equation" r:id="rId2" imgW="26212800" imgH="9753600" progId="Equation.DSMT4">
                  <p:embed/>
                  <p:pic>
                    <p:nvPicPr>
                      <p:cNvPr id="0" name="Object 5"/>
                      <p:cNvPicPr>
                        <a:picLocks noChangeAspect="1" noChangeArrowheads="1"/>
                      </p:cNvPicPr>
                      <p:nvPr/>
                    </p:nvPicPr>
                    <p:blipFill>
                      <a:blip r:embed="rId3"/>
                      <a:srcRect/>
                      <a:stretch>
                        <a:fillRect/>
                      </a:stretch>
                    </p:blipFill>
                    <p:spPr bwMode="auto">
                      <a:xfrm>
                        <a:off x="2257425" y="5367338"/>
                        <a:ext cx="2182813" cy="81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990" name="Object 6"/>
          <p:cNvGraphicFramePr>
            <a:graphicFrameLocks noChangeAspect="1"/>
          </p:cNvGraphicFramePr>
          <p:nvPr/>
        </p:nvGraphicFramePr>
        <p:xfrm>
          <a:off x="2903538" y="3198813"/>
          <a:ext cx="889000" cy="812800"/>
        </p:xfrm>
        <a:graphic>
          <a:graphicData uri="http://schemas.openxmlformats.org/presentationml/2006/ole">
            <mc:AlternateContent xmlns:mc="http://schemas.openxmlformats.org/markup-compatibility/2006">
              <mc:Choice xmlns:v="urn:schemas-microsoft-com:vml" Requires="v">
                <p:oleObj name="公式" r:id="rId4" imgW="443865" imgH="405765" progId="Equation.3">
                  <p:embed/>
                </p:oleObj>
              </mc:Choice>
              <mc:Fallback>
                <p:oleObj name="公式" r:id="rId4" imgW="443865" imgH="405765"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3538" y="3198813"/>
                        <a:ext cx="889000" cy="81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991" name="Object 7"/>
          <p:cNvGraphicFramePr>
            <a:graphicFrameLocks noChangeAspect="1"/>
          </p:cNvGraphicFramePr>
          <p:nvPr/>
        </p:nvGraphicFramePr>
        <p:xfrm>
          <a:off x="4932363" y="1484313"/>
          <a:ext cx="4032250" cy="1743075"/>
        </p:xfrm>
        <a:graphic>
          <a:graphicData uri="http://schemas.openxmlformats.org/presentationml/2006/ole">
            <mc:AlternateContent xmlns:mc="http://schemas.openxmlformats.org/markup-compatibility/2006">
              <mc:Choice xmlns:v="urn:schemas-microsoft-com:vml" Requires="v">
                <p:oleObj name="Visio" r:id="rId6" imgW="7569200" imgH="3187700" progId="Visio.Drawing.11">
                  <p:embed/>
                </p:oleObj>
              </mc:Choice>
              <mc:Fallback>
                <p:oleObj name="Visio" r:id="rId6" imgW="7569200" imgH="3187700" progId="Visio.Drawing.11">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32363" y="1484313"/>
                        <a:ext cx="4032250"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53992" name="Rectangle 8"/>
          <p:cNvSpPr>
            <a:spLocks noChangeArrowheads="1"/>
          </p:cNvSpPr>
          <p:nvPr/>
        </p:nvSpPr>
        <p:spPr bwMode="auto">
          <a:xfrm>
            <a:off x="539750" y="2997200"/>
            <a:ext cx="6858000"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1" lang="zh-CN" altLang="en-US" b="1">
                <a:solidFill>
                  <a:srgbClr val="CC0000"/>
                </a:solidFill>
              </a:rPr>
              <a:t>   </a:t>
            </a:r>
            <a:r>
              <a:rPr kumimoji="1" lang="zh-CN" altLang="en-US" b="1">
                <a:solidFill>
                  <a:srgbClr val="FF0000"/>
                </a:solidFill>
                <a:latin typeface="+mj-ea"/>
                <a:ea typeface="+mj-ea"/>
              </a:rPr>
              <a:t>频率</a:t>
            </a:r>
          </a:p>
          <a:p>
            <a:pPr lvl="1" eaLnBrk="1" hangingPunct="1">
              <a:defRPr/>
            </a:pPr>
            <a:r>
              <a:rPr kumimoji="1" lang="zh-CN" altLang="en-US"/>
              <a:t>周期的倒数，             ，单位是赫兹</a:t>
            </a:r>
            <a:r>
              <a:rPr kumimoji="1" lang="en-US" altLang="zh-CN"/>
              <a:t>[</a:t>
            </a:r>
            <a:r>
              <a:rPr kumimoji="1" lang="en-US" altLang="zh-CN" b="1"/>
              <a:t>Hz</a:t>
            </a:r>
            <a:r>
              <a:rPr kumimoji="1" lang="en-US" altLang="zh-CN"/>
              <a:t>]</a:t>
            </a:r>
            <a:endParaRPr kumimoji="1" lang="zh-CN" altLang="en-US"/>
          </a:p>
        </p:txBody>
      </p:sp>
      <p:sp>
        <p:nvSpPr>
          <p:cNvPr id="553993" name="Rectangle 9"/>
          <p:cNvSpPr>
            <a:spLocks noChangeArrowheads="1"/>
          </p:cNvSpPr>
          <p:nvPr/>
        </p:nvSpPr>
        <p:spPr bwMode="auto">
          <a:xfrm>
            <a:off x="468313" y="4076700"/>
            <a:ext cx="8353425"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1" lang="zh-CN" altLang="en-US" b="1" dirty="0">
                <a:solidFill>
                  <a:srgbClr val="CC0000"/>
                </a:solidFill>
              </a:rPr>
              <a:t>    </a:t>
            </a:r>
            <a:r>
              <a:rPr kumimoji="1" lang="zh-CN" altLang="en-US" b="1" dirty="0">
                <a:solidFill>
                  <a:srgbClr val="FF0000"/>
                </a:solidFill>
                <a:latin typeface="+mj-ea"/>
                <a:ea typeface="+mj-ea"/>
              </a:rPr>
              <a:t>角频率</a:t>
            </a:r>
            <a:r>
              <a:rPr kumimoji="1" lang="en-US" altLang="zh-CN" b="1" dirty="0">
                <a:solidFill>
                  <a:srgbClr val="FF0000"/>
                </a:solidFill>
                <a:latin typeface="+mj-ea"/>
                <a:ea typeface="+mj-ea"/>
              </a:rPr>
              <a:t>ω</a:t>
            </a:r>
            <a:r>
              <a:rPr kumimoji="1" lang="zh-CN" altLang="en-US" b="1" dirty="0">
                <a:solidFill>
                  <a:srgbClr val="CC0000"/>
                </a:solidFill>
                <a:latin typeface="+mj-ea"/>
                <a:ea typeface="+mj-ea"/>
              </a:rPr>
              <a:t> </a:t>
            </a:r>
          </a:p>
          <a:p>
            <a:pPr lvl="1" eaLnBrk="1" hangingPunct="1">
              <a:defRPr/>
            </a:pPr>
            <a:r>
              <a:rPr kumimoji="1" lang="zh-CN" altLang="en-US" dirty="0"/>
              <a:t>表示正弦量变化快慢：单位时间内正弦函数变化的角度。单位是弧度</a:t>
            </a:r>
            <a:r>
              <a:rPr kumimoji="1" lang="en-US" altLang="zh-CN" dirty="0"/>
              <a:t>/</a:t>
            </a:r>
            <a:r>
              <a:rPr kumimoji="1" lang="zh-CN" altLang="en-US" dirty="0"/>
              <a:t>秒</a:t>
            </a:r>
            <a:r>
              <a:rPr kumimoji="1" lang="en-US" altLang="zh-CN" dirty="0"/>
              <a:t>[</a:t>
            </a:r>
            <a:r>
              <a:rPr kumimoji="1" lang="en-US" altLang="zh-CN" b="1" dirty="0"/>
              <a:t>rad/s</a:t>
            </a:r>
            <a:r>
              <a:rPr kumimoji="1" lang="en-US" altLang="zh-CN" dirty="0"/>
              <a:t>]</a:t>
            </a:r>
            <a:r>
              <a:rPr kumimoji="1" lang="zh-CN" altLang="en-US" dirty="0"/>
              <a:t>。</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53991"/>
                                        </p:tgtEl>
                                        <p:attrNameLst>
                                          <p:attrName>style.visibility</p:attrName>
                                        </p:attrNameLst>
                                      </p:cBhvr>
                                      <p:to>
                                        <p:strVal val="visible"/>
                                      </p:to>
                                    </p:set>
                                    <p:animEffect transition="in" filter="wipe(down)">
                                      <p:cBhvr>
                                        <p:cTn id="7" dur="500"/>
                                        <p:tgtEl>
                                          <p:spTgt spid="55399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53987">
                                            <p:txEl>
                                              <p:pRg st="0" end="0"/>
                                            </p:txEl>
                                          </p:spTgt>
                                        </p:tgtEl>
                                        <p:attrNameLst>
                                          <p:attrName>style.visibility</p:attrName>
                                        </p:attrNameLst>
                                      </p:cBhvr>
                                      <p:to>
                                        <p:strVal val="visible"/>
                                      </p:to>
                                    </p:set>
                                    <p:animEffect transition="in" filter="dissolve">
                                      <p:cBhvr>
                                        <p:cTn id="12" dur="500"/>
                                        <p:tgtEl>
                                          <p:spTgt spid="55398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53987">
                                            <p:txEl>
                                              <p:pRg st="1" end="1"/>
                                            </p:txEl>
                                          </p:spTgt>
                                        </p:tgtEl>
                                        <p:attrNameLst>
                                          <p:attrName>style.visibility</p:attrName>
                                        </p:attrNameLst>
                                      </p:cBhvr>
                                      <p:to>
                                        <p:strVal val="visible"/>
                                      </p:to>
                                    </p:set>
                                    <p:animEffect transition="in" filter="dissolve">
                                      <p:cBhvr>
                                        <p:cTn id="17" dur="500"/>
                                        <p:tgtEl>
                                          <p:spTgt spid="55398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53992"/>
                                        </p:tgtEl>
                                        <p:attrNameLst>
                                          <p:attrName>style.visibility</p:attrName>
                                        </p:attrNameLst>
                                      </p:cBhvr>
                                      <p:to>
                                        <p:strVal val="visible"/>
                                      </p:to>
                                    </p:set>
                                    <p:animEffect transition="in" filter="dissolve">
                                      <p:cBhvr>
                                        <p:cTn id="22" dur="500"/>
                                        <p:tgtEl>
                                          <p:spTgt spid="553992"/>
                                        </p:tgtEl>
                                      </p:cBhvr>
                                    </p:animEffect>
                                  </p:childTnLst>
                                </p:cTn>
                              </p:par>
                              <p:par>
                                <p:cTn id="23" presetID="9" presetClass="entr" presetSubtype="0" fill="hold" nodeType="withEffect">
                                  <p:stCondLst>
                                    <p:cond delay="0"/>
                                  </p:stCondLst>
                                  <p:childTnLst>
                                    <p:set>
                                      <p:cBhvr>
                                        <p:cTn id="24" dur="1" fill="hold">
                                          <p:stCondLst>
                                            <p:cond delay="0"/>
                                          </p:stCondLst>
                                        </p:cTn>
                                        <p:tgtEl>
                                          <p:spTgt spid="553990"/>
                                        </p:tgtEl>
                                        <p:attrNameLst>
                                          <p:attrName>style.visibility</p:attrName>
                                        </p:attrNameLst>
                                      </p:cBhvr>
                                      <p:to>
                                        <p:strVal val="visible"/>
                                      </p:to>
                                    </p:set>
                                    <p:animEffect transition="in" filter="dissolve">
                                      <p:cBhvr>
                                        <p:cTn id="25" dur="500"/>
                                        <p:tgtEl>
                                          <p:spTgt spid="553990"/>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553993"/>
                                        </p:tgtEl>
                                        <p:attrNameLst>
                                          <p:attrName>style.visibility</p:attrName>
                                        </p:attrNameLst>
                                      </p:cBhvr>
                                      <p:to>
                                        <p:strVal val="visible"/>
                                      </p:to>
                                    </p:set>
                                    <p:animEffect transition="in" filter="dissolve">
                                      <p:cBhvr>
                                        <p:cTn id="30" dur="500"/>
                                        <p:tgtEl>
                                          <p:spTgt spid="553993"/>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553989"/>
                                        </p:tgtEl>
                                        <p:attrNameLst>
                                          <p:attrName>style.visibility</p:attrName>
                                        </p:attrNameLst>
                                      </p:cBhvr>
                                      <p:to>
                                        <p:strVal val="visible"/>
                                      </p:to>
                                    </p:set>
                                    <p:animEffect transition="in" filter="dissolve">
                                      <p:cBhvr>
                                        <p:cTn id="35" dur="500"/>
                                        <p:tgtEl>
                                          <p:spTgt spid="5539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987" grpId="0" build="p"/>
      <p:bldP spid="553992" grpId="0"/>
      <p:bldP spid="55399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718D4EF7-27A0-4F6B-B6F6-DADE4D7D4998}" type="slidenum">
              <a:rPr lang="zh-CN" altLang="en-US"/>
              <a:t>6</a:t>
            </a:fld>
            <a:endParaRPr lang="en-US" altLang="zh-CN"/>
          </a:p>
        </p:txBody>
      </p:sp>
      <p:pic>
        <p:nvPicPr>
          <p:cNvPr id="6" name="内容占位符 5"/>
          <p:cNvPicPr>
            <a:picLocks noGrp="1" noChangeAspect="1"/>
          </p:cNvPicPr>
          <p:nvPr>
            <p:ph idx="1"/>
          </p:nvPr>
        </p:nvPicPr>
        <p:blipFill>
          <a:blip r:embed="rId2"/>
          <a:srcRect l="10125" t="1574" r="9428" b="4735"/>
          <a:stretch>
            <a:fillRect/>
          </a:stretch>
        </p:blipFill>
        <p:spPr>
          <a:xfrm>
            <a:off x="0" y="1196975"/>
            <a:ext cx="8964930" cy="482473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F5423E33-698B-497B-8C11-1858950E7DC2}" type="slidenum">
              <a:rPr lang="zh-CN" altLang="en-US" sz="1600" smtClean="0">
                <a:solidFill>
                  <a:srgbClr val="FFFF00"/>
                </a:solidFill>
                <a:ea typeface="宋体" panose="02010600030101010101" pitchFamily="2" charset="-122"/>
              </a:rPr>
              <a:t>7</a:t>
            </a:fld>
            <a:endParaRPr lang="en-US" altLang="zh-CN" sz="1600">
              <a:solidFill>
                <a:srgbClr val="FFFF00"/>
              </a:solidFill>
              <a:ea typeface="宋体" panose="02010600030101010101" pitchFamily="2" charset="-122"/>
            </a:endParaRPr>
          </a:p>
        </p:txBody>
      </p:sp>
      <p:sp>
        <p:nvSpPr>
          <p:cNvPr id="555010" name="Rectangle 2"/>
          <p:cNvSpPr>
            <a:spLocks noGrp="1" noChangeArrowheads="1"/>
          </p:cNvSpPr>
          <p:nvPr>
            <p:ph type="body" idx="1"/>
          </p:nvPr>
        </p:nvSpPr>
        <p:spPr/>
        <p:txBody>
          <a:bodyPr/>
          <a:lstStyle/>
          <a:p>
            <a:pPr>
              <a:lnSpc>
                <a:spcPct val="120000"/>
              </a:lnSpc>
            </a:pPr>
            <a:r>
              <a:rPr kumimoji="1" lang="zh-CN" altLang="en-US" dirty="0">
                <a:solidFill>
                  <a:srgbClr val="FF0000"/>
                </a:solidFill>
              </a:rPr>
              <a:t>最大值（幅值）</a:t>
            </a:r>
          </a:p>
          <a:p>
            <a:pPr lvl="1">
              <a:lnSpc>
                <a:spcPct val="120000"/>
              </a:lnSpc>
            </a:pPr>
            <a:r>
              <a:rPr kumimoji="1" lang="zh-CN" altLang="en-US" dirty="0"/>
              <a:t>表示正弦量大小</a:t>
            </a:r>
            <a:r>
              <a:rPr kumimoji="1" lang="en-US" altLang="zh-CN" b="1" dirty="0"/>
              <a:t>:</a:t>
            </a:r>
            <a:r>
              <a:rPr kumimoji="1" lang="zh-CN" altLang="en-US" dirty="0"/>
              <a:t>是正弦量瞬时值中最大的值。一般用</a:t>
            </a:r>
            <a:r>
              <a:rPr kumimoji="1" lang="zh-CN" altLang="en-US" dirty="0">
                <a:solidFill>
                  <a:srgbClr val="FF0000"/>
                </a:solidFill>
              </a:rPr>
              <a:t>大写字母</a:t>
            </a:r>
            <a:r>
              <a:rPr kumimoji="1" lang="zh-CN" altLang="en-US" dirty="0"/>
              <a:t>加下标</a:t>
            </a:r>
            <a:r>
              <a:rPr kumimoji="1" lang="en-US" altLang="zh-CN" b="1" dirty="0"/>
              <a:t>m</a:t>
            </a:r>
            <a:r>
              <a:rPr kumimoji="1" lang="en-US" altLang="zh-CN" dirty="0"/>
              <a:t> </a:t>
            </a:r>
            <a:r>
              <a:rPr kumimoji="1" lang="zh-CN" altLang="en-US" dirty="0"/>
              <a:t>表示。</a:t>
            </a:r>
          </a:p>
          <a:p>
            <a:pPr>
              <a:lnSpc>
                <a:spcPct val="120000"/>
              </a:lnSpc>
            </a:pPr>
            <a:r>
              <a:rPr lang="zh-CN" altLang="en-US" dirty="0">
                <a:solidFill>
                  <a:srgbClr val="FF0000"/>
                </a:solidFill>
              </a:rPr>
              <a:t>交流电的有效值（均方根值</a:t>
            </a:r>
            <a:r>
              <a:rPr lang="en-US" altLang="zh-CN" dirty="0">
                <a:solidFill>
                  <a:srgbClr val="FF0000"/>
                </a:solidFill>
              </a:rPr>
              <a:t>V</a:t>
            </a:r>
            <a:r>
              <a:rPr lang="en-US" altLang="zh-CN" baseline="-25000" dirty="0">
                <a:solidFill>
                  <a:srgbClr val="FF0000"/>
                </a:solidFill>
              </a:rPr>
              <a:t>RMS</a:t>
            </a:r>
            <a:r>
              <a:rPr lang="zh-CN" altLang="en-US" dirty="0">
                <a:solidFill>
                  <a:srgbClr val="FF0000"/>
                </a:solidFill>
              </a:rPr>
              <a:t>）</a:t>
            </a:r>
          </a:p>
          <a:p>
            <a:pPr lvl="1">
              <a:lnSpc>
                <a:spcPct val="120000"/>
              </a:lnSpc>
            </a:pPr>
            <a:r>
              <a:rPr kumimoji="1" lang="zh-CN" altLang="en-US" dirty="0"/>
              <a:t>与交流电热效应相等的直流电定义为交流电的有效值。用大写字母 </a:t>
            </a:r>
            <a:r>
              <a:rPr kumimoji="1" lang="en-US" altLang="zh-CN" b="1" i="1" dirty="0"/>
              <a:t>I</a:t>
            </a:r>
            <a:r>
              <a:rPr kumimoji="1" lang="zh-CN" altLang="en-US" dirty="0"/>
              <a:t>、</a:t>
            </a:r>
            <a:r>
              <a:rPr kumimoji="1" lang="en-US" altLang="zh-CN" b="1" i="1" dirty="0"/>
              <a:t>U</a:t>
            </a:r>
            <a:r>
              <a:rPr kumimoji="1" lang="en-US" altLang="zh-CN" i="1" dirty="0"/>
              <a:t> </a:t>
            </a:r>
            <a:r>
              <a:rPr kumimoji="1" lang="zh-CN" altLang="en-US" dirty="0"/>
              <a:t>表示。</a:t>
            </a:r>
          </a:p>
          <a:p>
            <a:pPr>
              <a:lnSpc>
                <a:spcPct val="120000"/>
              </a:lnSpc>
            </a:pPr>
            <a:endParaRPr lang="zh-CN" altLang="en-US" dirty="0"/>
          </a:p>
        </p:txBody>
      </p:sp>
      <p:graphicFrame>
        <p:nvGraphicFramePr>
          <p:cNvPr id="555011" name="Object 3">
            <a:hlinkClick r:id="" action="ppaction://ole?verb=0"/>
          </p:cNvPr>
          <p:cNvGraphicFramePr/>
          <p:nvPr/>
        </p:nvGraphicFramePr>
        <p:xfrm>
          <a:off x="1619250" y="4292600"/>
          <a:ext cx="5499100" cy="979488"/>
        </p:xfrm>
        <a:graphic>
          <a:graphicData uri="http://schemas.openxmlformats.org/presentationml/2006/ole">
            <mc:AlternateContent xmlns:mc="http://schemas.openxmlformats.org/markup-compatibility/2006">
              <mc:Choice xmlns:v="urn:schemas-microsoft-com:vml" Requires="v">
                <p:oleObj name="公式" r:id="rId2" imgW="3289300" imgH="546100" progId="Equation.3">
                  <p:embed/>
                </p:oleObj>
              </mc:Choice>
              <mc:Fallback>
                <p:oleObj name="公式" r:id="rId2" imgW="3289300" imgH="546100" progId="Equation.3">
                  <p:embed/>
                  <p:pic>
                    <p:nvPicPr>
                      <p:cNvPr id="0" name="Object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4292600"/>
                        <a:ext cx="5499100" cy="979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66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45" name="Rectangle 4"/>
          <p:cNvSpPr>
            <a:spLocks noGrp="1" noChangeArrowheads="1"/>
          </p:cNvSpPr>
          <p:nvPr>
            <p:ph type="title"/>
          </p:nvPr>
        </p:nvSpPr>
        <p:spPr/>
        <p:txBody>
          <a:bodyPr/>
          <a:lstStyle/>
          <a:p>
            <a:r>
              <a:rPr lang="en-US" altLang="zh-CN"/>
              <a:t>2</a:t>
            </a:r>
            <a:r>
              <a:rPr lang="zh-CN" altLang="en-US"/>
              <a:t>、幅值和有效值</a:t>
            </a:r>
          </a:p>
        </p:txBody>
      </p:sp>
      <p:sp>
        <p:nvSpPr>
          <p:cNvPr id="3" name="文本框 2">
            <a:extLst>
              <a:ext uri="{FF2B5EF4-FFF2-40B4-BE49-F238E27FC236}">
                <a16:creationId xmlns:a16="http://schemas.microsoft.com/office/drawing/2014/main" id="{B8D8DD48-DE01-55ED-CE7B-B0425EBB2DE9}"/>
              </a:ext>
            </a:extLst>
          </p:cNvPr>
          <p:cNvSpPr txBox="1"/>
          <p:nvPr/>
        </p:nvSpPr>
        <p:spPr>
          <a:xfrm>
            <a:off x="523975" y="5272088"/>
            <a:ext cx="7689649" cy="493148"/>
          </a:xfrm>
          <a:prstGeom prst="rect">
            <a:avLst/>
          </a:prstGeom>
          <a:noFill/>
        </p:spPr>
        <p:txBody>
          <a:bodyPr wrap="square">
            <a:spAutoFit/>
          </a:bodyPr>
          <a:lstStyle/>
          <a:p>
            <a:pPr lvl="1">
              <a:lnSpc>
                <a:spcPct val="120000"/>
              </a:lnSpc>
            </a:pPr>
            <a:r>
              <a:rPr kumimoji="1" lang="zh-CN" altLang="en-US" dirty="0"/>
              <a:t>这个等式适合任意满足</a:t>
            </a:r>
            <a:r>
              <a:rPr kumimoji="1" lang="zh-CN" altLang="en-US" dirty="0">
                <a:solidFill>
                  <a:srgbClr val="FF0000"/>
                </a:solidFill>
              </a:rPr>
              <a:t>周期性变化</a:t>
            </a:r>
            <a:r>
              <a:rPr kumimoji="1" lang="zh-CN" altLang="en-US" dirty="0"/>
              <a:t>的交流电</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55010">
                                            <p:txEl>
                                              <p:pRg st="0" end="0"/>
                                            </p:txEl>
                                          </p:spTgt>
                                        </p:tgtEl>
                                        <p:attrNameLst>
                                          <p:attrName>style.visibility</p:attrName>
                                        </p:attrNameLst>
                                      </p:cBhvr>
                                      <p:to>
                                        <p:strVal val="visible"/>
                                      </p:to>
                                    </p:set>
                                    <p:animEffect transition="in" filter="wipe(left)">
                                      <p:cBhvr>
                                        <p:cTn id="7" dur="1000"/>
                                        <p:tgtEl>
                                          <p:spTgt spid="555010">
                                            <p:txEl>
                                              <p:pRg st="0" end="0"/>
                                            </p:txEl>
                                          </p:spTgt>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555010">
                                            <p:txEl>
                                              <p:pRg st="1" end="1"/>
                                            </p:txEl>
                                          </p:spTgt>
                                        </p:tgtEl>
                                        <p:attrNameLst>
                                          <p:attrName>style.visibility</p:attrName>
                                        </p:attrNameLst>
                                      </p:cBhvr>
                                      <p:to>
                                        <p:strVal val="visible"/>
                                      </p:to>
                                    </p:set>
                                    <p:animEffect transition="in" filter="wipe(left)">
                                      <p:cBhvr>
                                        <p:cTn id="11" dur="1000"/>
                                        <p:tgtEl>
                                          <p:spTgt spid="555010">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55010">
                                            <p:txEl>
                                              <p:pRg st="2" end="2"/>
                                            </p:txEl>
                                          </p:spTgt>
                                        </p:tgtEl>
                                        <p:attrNameLst>
                                          <p:attrName>style.visibility</p:attrName>
                                        </p:attrNameLst>
                                      </p:cBhvr>
                                      <p:to>
                                        <p:strVal val="visible"/>
                                      </p:to>
                                    </p:set>
                                    <p:animEffect transition="in" filter="wipe(left)">
                                      <p:cBhvr>
                                        <p:cTn id="16" dur="1000"/>
                                        <p:tgtEl>
                                          <p:spTgt spid="555010">
                                            <p:txEl>
                                              <p:pRg st="2" end="2"/>
                                            </p:txEl>
                                          </p:spTgt>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555010">
                                            <p:txEl>
                                              <p:pRg st="3" end="3"/>
                                            </p:txEl>
                                          </p:spTgt>
                                        </p:tgtEl>
                                        <p:attrNameLst>
                                          <p:attrName>style.visibility</p:attrName>
                                        </p:attrNameLst>
                                      </p:cBhvr>
                                      <p:to>
                                        <p:strVal val="visible"/>
                                      </p:to>
                                    </p:set>
                                    <p:animEffect transition="in" filter="wipe(left)">
                                      <p:cBhvr>
                                        <p:cTn id="20" dur="1000"/>
                                        <p:tgtEl>
                                          <p:spTgt spid="555010">
                                            <p:txEl>
                                              <p:pRg st="3" end="3"/>
                                            </p:txEl>
                                          </p:spTgt>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555011"/>
                                        </p:tgtEl>
                                        <p:attrNameLst>
                                          <p:attrName>style.visibility</p:attrName>
                                        </p:attrNameLst>
                                      </p:cBhvr>
                                      <p:to>
                                        <p:strVal val="visible"/>
                                      </p:to>
                                    </p:set>
                                    <p:animEffect transition="in" filter="wipe(left)">
                                      <p:cBhvr>
                                        <p:cTn id="24" dur="1000"/>
                                        <p:tgtEl>
                                          <p:spTgt spid="5550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95D084E1-54D0-4ECF-98E8-FB8664A4C500}" type="slidenum">
              <a:rPr lang="zh-CN" altLang="en-US" sz="1600" smtClean="0">
                <a:solidFill>
                  <a:srgbClr val="FFFF00"/>
                </a:solidFill>
                <a:ea typeface="宋体" panose="02010600030101010101" pitchFamily="2" charset="-122"/>
              </a:rPr>
              <a:t>8</a:t>
            </a:fld>
            <a:endParaRPr lang="en-US" altLang="zh-CN" sz="1600">
              <a:solidFill>
                <a:srgbClr val="FFFF00"/>
              </a:solidFill>
              <a:ea typeface="宋体" panose="02010600030101010101" pitchFamily="2" charset="-122"/>
            </a:endParaRPr>
          </a:p>
        </p:txBody>
      </p:sp>
      <p:sp>
        <p:nvSpPr>
          <p:cNvPr id="11267" name="Rectangle 2"/>
          <p:cNvSpPr>
            <a:spLocks noChangeArrowheads="1"/>
          </p:cNvSpPr>
          <p:nvPr/>
        </p:nvSpPr>
        <p:spPr bwMode="auto">
          <a:xfrm>
            <a:off x="690563" y="1774725"/>
            <a:ext cx="1079500"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50000"/>
              </a:spcBef>
              <a:buFontTx/>
              <a:buNone/>
            </a:pPr>
            <a:r>
              <a:rPr kumimoji="1" lang="zh-CN" altLang="en-US" sz="2400" dirty="0">
                <a:latin typeface="黑体" panose="02010609060101010101" pitchFamily="49" charset="-122"/>
              </a:rPr>
              <a:t>则有</a:t>
            </a:r>
          </a:p>
        </p:txBody>
      </p:sp>
      <p:graphicFrame>
        <p:nvGraphicFramePr>
          <p:cNvPr id="556035" name="Object 3"/>
          <p:cNvGraphicFramePr>
            <a:graphicFrameLocks noChangeAspect="1"/>
          </p:cNvGraphicFramePr>
          <p:nvPr>
            <p:extLst>
              <p:ext uri="{D42A27DB-BD31-4B8C-83A1-F6EECF244321}">
                <p14:modId xmlns:p14="http://schemas.microsoft.com/office/powerpoint/2010/main" val="87996180"/>
              </p:ext>
            </p:extLst>
          </p:nvPr>
        </p:nvGraphicFramePr>
        <p:xfrm>
          <a:off x="1595438" y="1517550"/>
          <a:ext cx="7331075" cy="1008063"/>
        </p:xfrm>
        <a:graphic>
          <a:graphicData uri="http://schemas.openxmlformats.org/presentationml/2006/ole">
            <mc:AlternateContent xmlns:mc="http://schemas.openxmlformats.org/markup-compatibility/2006">
              <mc:Choice xmlns:v="urn:schemas-microsoft-com:vml" Requires="v">
                <p:oleObj name="公式" r:id="rId2" imgW="4381500" imgH="558800" progId="Equation.3">
                  <p:embed/>
                </p:oleObj>
              </mc:Choice>
              <mc:Fallback>
                <p:oleObj name="公式" r:id="rId2" imgW="4381500" imgH="558800" progId="Equation.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438" y="1517550"/>
                        <a:ext cx="7331075" cy="1008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6036" name="Text Box 4"/>
          <p:cNvSpPr txBox="1">
            <a:spLocks noChangeArrowheads="1"/>
          </p:cNvSpPr>
          <p:nvPr/>
        </p:nvSpPr>
        <p:spPr bwMode="auto">
          <a:xfrm>
            <a:off x="684213" y="2752625"/>
            <a:ext cx="6897687" cy="3268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10000"/>
              </a:lnSpc>
              <a:spcBef>
                <a:spcPct val="50000"/>
              </a:spcBef>
              <a:buFontTx/>
              <a:buNone/>
            </a:pPr>
            <a:r>
              <a:rPr lang="zh-CN" altLang="en-US" sz="2400"/>
              <a:t>反之，则有</a:t>
            </a:r>
          </a:p>
          <a:p>
            <a:pPr eaLnBrk="1" hangingPunct="1">
              <a:lnSpc>
                <a:spcPct val="110000"/>
              </a:lnSpc>
              <a:spcBef>
                <a:spcPct val="50000"/>
              </a:spcBef>
              <a:buFontTx/>
              <a:buNone/>
            </a:pPr>
            <a:r>
              <a:rPr lang="zh-CN" altLang="en-US" sz="2400"/>
              <a:t>  </a:t>
            </a:r>
          </a:p>
          <a:p>
            <a:pPr eaLnBrk="1" hangingPunct="1">
              <a:lnSpc>
                <a:spcPct val="110000"/>
              </a:lnSpc>
              <a:spcBef>
                <a:spcPct val="50000"/>
              </a:spcBef>
              <a:buFontTx/>
              <a:buNone/>
            </a:pPr>
            <a:r>
              <a:rPr lang="zh-CN" altLang="en-US" sz="2400">
                <a:solidFill>
                  <a:srgbClr val="000000"/>
                </a:solidFill>
              </a:rPr>
              <a:t>对电压，有 </a:t>
            </a:r>
          </a:p>
          <a:p>
            <a:pPr eaLnBrk="1" hangingPunct="1">
              <a:lnSpc>
                <a:spcPct val="110000"/>
              </a:lnSpc>
              <a:spcBef>
                <a:spcPct val="50000"/>
              </a:spcBef>
              <a:buFontTx/>
              <a:buNone/>
            </a:pPr>
            <a:r>
              <a:rPr kumimoji="1" lang="zh-CN" altLang="en-US" sz="2400">
                <a:solidFill>
                  <a:srgbClr val="FF0000"/>
                </a:solidFill>
              </a:rPr>
              <a:t>注意：</a:t>
            </a:r>
          </a:p>
          <a:p>
            <a:pPr>
              <a:lnSpc>
                <a:spcPct val="110000"/>
              </a:lnSpc>
              <a:spcBef>
                <a:spcPct val="0"/>
              </a:spcBef>
              <a:buFontTx/>
              <a:buNone/>
            </a:pPr>
            <a:r>
              <a:rPr kumimoji="1" lang="zh-CN" altLang="en-US" sz="2400"/>
              <a:t>交流电压表与交流电流表测量的数据为有效值</a:t>
            </a:r>
            <a:r>
              <a:rPr kumimoji="1" lang="en-US" altLang="zh-CN" sz="2400"/>
              <a:t>,</a:t>
            </a:r>
          </a:p>
          <a:p>
            <a:pPr>
              <a:lnSpc>
                <a:spcPct val="110000"/>
              </a:lnSpc>
              <a:spcBef>
                <a:spcPct val="50000"/>
              </a:spcBef>
              <a:buFontTx/>
              <a:buNone/>
            </a:pPr>
            <a:r>
              <a:rPr kumimoji="1" lang="zh-CN" altLang="en-US" sz="2400"/>
              <a:t>交流设备铭牌标注的电压、电流均为有效值。</a:t>
            </a:r>
            <a:endParaRPr lang="zh-CN" altLang="en-US" sz="2400" i="1">
              <a:solidFill>
                <a:srgbClr val="000000"/>
              </a:solidFill>
            </a:endParaRPr>
          </a:p>
        </p:txBody>
      </p:sp>
      <p:sp>
        <p:nvSpPr>
          <p:cNvPr id="11270" name="Rectangle 5"/>
          <p:cNvSpPr>
            <a:spLocks noChangeArrowheads="1"/>
          </p:cNvSpPr>
          <p:nvPr/>
        </p:nvSpPr>
        <p:spPr bwMode="auto">
          <a:xfrm>
            <a:off x="323850" y="260350"/>
            <a:ext cx="61928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4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3600">
                <a:solidFill>
                  <a:srgbClr val="FF0000"/>
                </a:solidFill>
              </a:rPr>
              <a:t>2</a:t>
            </a:r>
            <a:r>
              <a:rPr lang="zh-CN" altLang="en-US" sz="3600">
                <a:solidFill>
                  <a:srgbClr val="FF0000"/>
                </a:solidFill>
              </a:rPr>
              <a:t>、幅值和有效值</a:t>
            </a:r>
          </a:p>
        </p:txBody>
      </p:sp>
      <p:graphicFrame>
        <p:nvGraphicFramePr>
          <p:cNvPr id="556038" name="Object 6"/>
          <p:cNvGraphicFramePr>
            <a:graphicFrameLocks noChangeAspect="1"/>
          </p:cNvGraphicFramePr>
          <p:nvPr>
            <p:extLst>
              <p:ext uri="{D42A27DB-BD31-4B8C-83A1-F6EECF244321}">
                <p14:modId xmlns:p14="http://schemas.microsoft.com/office/powerpoint/2010/main" val="3369068745"/>
              </p:ext>
            </p:extLst>
          </p:nvPr>
        </p:nvGraphicFramePr>
        <p:xfrm>
          <a:off x="2484438" y="2752625"/>
          <a:ext cx="2692400" cy="533400"/>
        </p:xfrm>
        <a:graphic>
          <a:graphicData uri="http://schemas.openxmlformats.org/presentationml/2006/ole">
            <mc:AlternateContent xmlns:mc="http://schemas.openxmlformats.org/markup-compatibility/2006">
              <mc:Choice xmlns:v="urn:schemas-microsoft-com:vml" Requires="v">
                <p:oleObj name="公式" r:id="rId4" imgW="1218565" imgH="241300" progId="Equation.3">
                  <p:embed/>
                </p:oleObj>
              </mc:Choice>
              <mc:Fallback>
                <p:oleObj name="公式" r:id="rId4" imgW="1218565" imgH="24130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4438" y="2752625"/>
                        <a:ext cx="26924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6039" name="Object 7"/>
          <p:cNvGraphicFramePr>
            <a:graphicFrameLocks noChangeAspect="1"/>
          </p:cNvGraphicFramePr>
          <p:nvPr>
            <p:extLst>
              <p:ext uri="{D42A27DB-BD31-4B8C-83A1-F6EECF244321}">
                <p14:modId xmlns:p14="http://schemas.microsoft.com/office/powerpoint/2010/main" val="2782965059"/>
              </p:ext>
            </p:extLst>
          </p:nvPr>
        </p:nvGraphicFramePr>
        <p:xfrm>
          <a:off x="2627313" y="3616225"/>
          <a:ext cx="3213100" cy="949325"/>
        </p:xfrm>
        <a:graphic>
          <a:graphicData uri="http://schemas.openxmlformats.org/presentationml/2006/ole">
            <mc:AlternateContent xmlns:mc="http://schemas.openxmlformats.org/markup-compatibility/2006">
              <mc:Choice xmlns:v="urn:schemas-microsoft-com:vml" Requires="v">
                <p:oleObj name="公式" r:id="rId6" imgW="1459865" imgH="431800" progId="Equation.3">
                  <p:embed/>
                </p:oleObj>
              </mc:Choice>
              <mc:Fallback>
                <p:oleObj name="公式" r:id="rId6" imgW="1459865" imgH="431800"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27313" y="3616225"/>
                        <a:ext cx="3213100" cy="949325"/>
                      </a:xfrm>
                      <a:prstGeom prst="rect">
                        <a:avLst/>
                      </a:prstGeom>
                      <a:solidFill>
                        <a:srgbClr val="FF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6040" name="Object 8"/>
          <p:cNvGraphicFramePr>
            <a:graphicFrameLocks noChangeAspect="1"/>
          </p:cNvGraphicFramePr>
          <p:nvPr>
            <p:extLst>
              <p:ext uri="{D42A27DB-BD31-4B8C-83A1-F6EECF244321}">
                <p14:modId xmlns:p14="http://schemas.microsoft.com/office/powerpoint/2010/main" val="677757814"/>
              </p:ext>
            </p:extLst>
          </p:nvPr>
        </p:nvGraphicFramePr>
        <p:xfrm>
          <a:off x="6011863" y="3760688"/>
          <a:ext cx="2914650" cy="531812"/>
        </p:xfrm>
        <a:graphic>
          <a:graphicData uri="http://schemas.openxmlformats.org/presentationml/2006/ole">
            <mc:AlternateContent xmlns:mc="http://schemas.openxmlformats.org/markup-compatibility/2006">
              <mc:Choice xmlns:v="urn:schemas-microsoft-com:vml" Requires="v">
                <p:oleObj name="公式" r:id="rId8" imgW="1320165" imgH="241300" progId="Equation.3">
                  <p:embed/>
                </p:oleObj>
              </mc:Choice>
              <mc:Fallback>
                <p:oleObj name="公式" r:id="rId8" imgW="1320165" imgH="241300" progId="Equation.3">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11863" y="3760688"/>
                        <a:ext cx="2914650" cy="531812"/>
                      </a:xfrm>
                      <a:prstGeom prst="rect">
                        <a:avLst/>
                      </a:prstGeom>
                      <a:solidFill>
                        <a:srgbClr val="AFA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文本框 2">
            <a:extLst>
              <a:ext uri="{FF2B5EF4-FFF2-40B4-BE49-F238E27FC236}">
                <a16:creationId xmlns:a16="http://schemas.microsoft.com/office/drawing/2014/main" id="{FCC9958C-F7FA-81D8-0263-33C8B446DE7F}"/>
              </a:ext>
            </a:extLst>
          </p:cNvPr>
          <p:cNvSpPr txBox="1"/>
          <p:nvPr/>
        </p:nvSpPr>
        <p:spPr>
          <a:xfrm>
            <a:off x="214612" y="1052736"/>
            <a:ext cx="7525740" cy="496867"/>
          </a:xfrm>
          <a:prstGeom prst="rect">
            <a:avLst/>
          </a:prstGeom>
          <a:noFill/>
        </p:spPr>
        <p:txBody>
          <a:bodyPr wrap="square">
            <a:spAutoFit/>
          </a:bodyPr>
          <a:lstStyle/>
          <a:p>
            <a:pPr lvl="1">
              <a:lnSpc>
                <a:spcPct val="120000"/>
              </a:lnSpc>
            </a:pPr>
            <a:r>
              <a:rPr kumimoji="1" lang="zh-CN" altLang="en-US" dirty="0"/>
              <a:t>特别地，当交流量为正弦量时：</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556035"/>
                                        </p:tgtEl>
                                        <p:attrNameLst>
                                          <p:attrName>style.visibility</p:attrName>
                                        </p:attrNameLst>
                                      </p:cBhvr>
                                      <p:to>
                                        <p:strVal val="visible"/>
                                      </p:to>
                                    </p:set>
                                    <p:animEffect transition="in" filter="blinds(horizontal)">
                                      <p:cBhvr>
                                        <p:cTn id="15" dur="500"/>
                                        <p:tgtEl>
                                          <p:spTgt spid="55603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56036">
                                            <p:txEl>
                                              <p:pRg st="0" end="0"/>
                                            </p:txEl>
                                          </p:spTgt>
                                        </p:tgtEl>
                                        <p:attrNameLst>
                                          <p:attrName>style.visibility</p:attrName>
                                        </p:attrNameLst>
                                      </p:cBhvr>
                                      <p:to>
                                        <p:strVal val="visible"/>
                                      </p:to>
                                    </p:set>
                                    <p:animEffect transition="in" filter="wipe(left)">
                                      <p:cBhvr>
                                        <p:cTn id="20" dur="500"/>
                                        <p:tgtEl>
                                          <p:spTgt spid="556036">
                                            <p:txEl>
                                              <p:pRg st="0" end="0"/>
                                            </p:txEl>
                                          </p:spTgt>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556038"/>
                                        </p:tgtEl>
                                        <p:attrNameLst>
                                          <p:attrName>style.visibility</p:attrName>
                                        </p:attrNameLst>
                                      </p:cBhvr>
                                      <p:to>
                                        <p:strVal val="visible"/>
                                      </p:to>
                                    </p:set>
                                    <p:animEffect transition="in" filter="wipe(left)">
                                      <p:cBhvr>
                                        <p:cTn id="24" dur="1000"/>
                                        <p:tgtEl>
                                          <p:spTgt spid="55603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556036">
                                            <p:txEl>
                                              <p:pRg st="2" end="2"/>
                                            </p:txEl>
                                          </p:spTgt>
                                        </p:tgtEl>
                                        <p:attrNameLst>
                                          <p:attrName>style.visibility</p:attrName>
                                        </p:attrNameLst>
                                      </p:cBhvr>
                                      <p:to>
                                        <p:strVal val="visible"/>
                                      </p:to>
                                    </p:set>
                                    <p:animEffect transition="in" filter="wipe(left)">
                                      <p:cBhvr>
                                        <p:cTn id="29" dur="1000"/>
                                        <p:tgtEl>
                                          <p:spTgt spid="556036">
                                            <p:txEl>
                                              <p:pRg st="2" end="2"/>
                                            </p:txEl>
                                          </p:spTgt>
                                        </p:tgtEl>
                                      </p:cBhvr>
                                    </p:animEffect>
                                  </p:childTnLst>
                                </p:cTn>
                              </p:par>
                            </p:childTnLst>
                          </p:cTn>
                        </p:par>
                        <p:par>
                          <p:cTn id="30" fill="hold">
                            <p:stCondLst>
                              <p:cond delay="1000"/>
                            </p:stCondLst>
                            <p:childTnLst>
                              <p:par>
                                <p:cTn id="31" presetID="22" presetClass="entr" presetSubtype="8" fill="hold" nodeType="afterEffect">
                                  <p:stCondLst>
                                    <p:cond delay="0"/>
                                  </p:stCondLst>
                                  <p:childTnLst>
                                    <p:set>
                                      <p:cBhvr>
                                        <p:cTn id="32" dur="1" fill="hold">
                                          <p:stCondLst>
                                            <p:cond delay="0"/>
                                          </p:stCondLst>
                                        </p:cTn>
                                        <p:tgtEl>
                                          <p:spTgt spid="556039"/>
                                        </p:tgtEl>
                                        <p:attrNameLst>
                                          <p:attrName>style.visibility</p:attrName>
                                        </p:attrNameLst>
                                      </p:cBhvr>
                                      <p:to>
                                        <p:strVal val="visible"/>
                                      </p:to>
                                    </p:set>
                                    <p:animEffect transition="in" filter="wipe(left)">
                                      <p:cBhvr>
                                        <p:cTn id="33" dur="1000"/>
                                        <p:tgtEl>
                                          <p:spTgt spid="556039"/>
                                        </p:tgtEl>
                                      </p:cBhvr>
                                    </p:animEffect>
                                  </p:childTnLst>
                                </p:cTn>
                              </p:par>
                            </p:childTnLst>
                          </p:cTn>
                        </p:par>
                        <p:par>
                          <p:cTn id="34" fill="hold">
                            <p:stCondLst>
                              <p:cond delay="2000"/>
                            </p:stCondLst>
                            <p:childTnLst>
                              <p:par>
                                <p:cTn id="35" presetID="22" presetClass="entr" presetSubtype="8" fill="hold" nodeType="afterEffect">
                                  <p:stCondLst>
                                    <p:cond delay="0"/>
                                  </p:stCondLst>
                                  <p:childTnLst>
                                    <p:set>
                                      <p:cBhvr>
                                        <p:cTn id="36" dur="1" fill="hold">
                                          <p:stCondLst>
                                            <p:cond delay="0"/>
                                          </p:stCondLst>
                                        </p:cTn>
                                        <p:tgtEl>
                                          <p:spTgt spid="556040"/>
                                        </p:tgtEl>
                                        <p:attrNameLst>
                                          <p:attrName>style.visibility</p:attrName>
                                        </p:attrNameLst>
                                      </p:cBhvr>
                                      <p:to>
                                        <p:strVal val="visible"/>
                                      </p:to>
                                    </p:set>
                                    <p:animEffect transition="in" filter="wipe(left)">
                                      <p:cBhvr>
                                        <p:cTn id="37" dur="1000"/>
                                        <p:tgtEl>
                                          <p:spTgt spid="55604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56036">
                                            <p:txEl>
                                              <p:pRg st="3" end="3"/>
                                            </p:txEl>
                                          </p:spTgt>
                                        </p:tgtEl>
                                        <p:attrNameLst>
                                          <p:attrName>style.visibility</p:attrName>
                                        </p:attrNameLst>
                                      </p:cBhvr>
                                      <p:to>
                                        <p:strVal val="visible"/>
                                      </p:to>
                                    </p:set>
                                    <p:animEffect transition="in" filter="wipe(left)">
                                      <p:cBhvr>
                                        <p:cTn id="42" dur="1000"/>
                                        <p:tgtEl>
                                          <p:spTgt spid="556036">
                                            <p:txEl>
                                              <p:pRg st="3" end="3"/>
                                            </p:txEl>
                                          </p:spTgt>
                                        </p:tgtEl>
                                      </p:cBhvr>
                                    </p:animEffect>
                                  </p:childTnLst>
                                </p:cTn>
                              </p:par>
                            </p:childTnLst>
                          </p:cTn>
                        </p:par>
                        <p:par>
                          <p:cTn id="43" fill="hold">
                            <p:stCondLst>
                              <p:cond delay="1000"/>
                            </p:stCondLst>
                            <p:childTnLst>
                              <p:par>
                                <p:cTn id="44" presetID="22" presetClass="entr" presetSubtype="8" fill="hold" nodeType="afterEffect">
                                  <p:stCondLst>
                                    <p:cond delay="0"/>
                                  </p:stCondLst>
                                  <p:childTnLst>
                                    <p:set>
                                      <p:cBhvr>
                                        <p:cTn id="45" dur="1" fill="hold">
                                          <p:stCondLst>
                                            <p:cond delay="0"/>
                                          </p:stCondLst>
                                        </p:cTn>
                                        <p:tgtEl>
                                          <p:spTgt spid="556036">
                                            <p:txEl>
                                              <p:pRg st="4" end="4"/>
                                            </p:txEl>
                                          </p:spTgt>
                                        </p:tgtEl>
                                        <p:attrNameLst>
                                          <p:attrName>style.visibility</p:attrName>
                                        </p:attrNameLst>
                                      </p:cBhvr>
                                      <p:to>
                                        <p:strVal val="visible"/>
                                      </p:to>
                                    </p:set>
                                    <p:animEffect transition="in" filter="wipe(left)">
                                      <p:cBhvr>
                                        <p:cTn id="46" dur="1000"/>
                                        <p:tgtEl>
                                          <p:spTgt spid="556036">
                                            <p:txEl>
                                              <p:pRg st="4" end="4"/>
                                            </p:txEl>
                                          </p:spTgt>
                                        </p:tgtEl>
                                      </p:cBhvr>
                                    </p:animEffect>
                                  </p:childTnLst>
                                </p:cTn>
                              </p:par>
                            </p:childTnLst>
                          </p:cTn>
                        </p:par>
                        <p:par>
                          <p:cTn id="47" fill="hold">
                            <p:stCondLst>
                              <p:cond delay="2000"/>
                            </p:stCondLst>
                            <p:childTnLst>
                              <p:par>
                                <p:cTn id="48" presetID="22" presetClass="entr" presetSubtype="8" fill="hold" nodeType="afterEffect">
                                  <p:stCondLst>
                                    <p:cond delay="0"/>
                                  </p:stCondLst>
                                  <p:childTnLst>
                                    <p:set>
                                      <p:cBhvr>
                                        <p:cTn id="49" dur="1" fill="hold">
                                          <p:stCondLst>
                                            <p:cond delay="0"/>
                                          </p:stCondLst>
                                        </p:cTn>
                                        <p:tgtEl>
                                          <p:spTgt spid="556036">
                                            <p:txEl>
                                              <p:pRg st="5" end="5"/>
                                            </p:txEl>
                                          </p:spTgt>
                                        </p:tgtEl>
                                        <p:attrNameLst>
                                          <p:attrName>style.visibility</p:attrName>
                                        </p:attrNameLst>
                                      </p:cBhvr>
                                      <p:to>
                                        <p:strVal val="visible"/>
                                      </p:to>
                                    </p:set>
                                    <p:animEffect transition="in" filter="wipe(left)">
                                      <p:cBhvr>
                                        <p:cTn id="50" dur="1000"/>
                                        <p:tgtEl>
                                          <p:spTgt spid="55603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6f1bc101-197c-4296-b23e-526179cb5515"/>
  <p:tag name="COMMONDATA" val="eyJoZGlkIjoiMjYyNTk4NjY1N2E0MjQwNjBlYzg1Y2Y3ZGJiNWQxYTU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MOOCVIDEO" val="98899"/>
  <p:tag name="MOOCFILETYPE" val="1"/>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BLANK" val="[{&quot;num&quot;:1,&quot;caseSensitive&quot;:false,&quot;fuzzyMatch&quot;:false,&quot;Score&quot;:1.0,&quot;answers&quot;:[&quot;幅值&quot;,&quot;幅度&quot;,&quot;幅度值&quot;,&quot;峰值&quot;,&quot;最大值&quot;]},{&quot;num&quot;:2,&quot;caseSensitive&quot;:false,&quot;fuzzyMatch&quot;:false,&quot;Score&quot;:1.0,&quot;answers&quot;:[&quot;角频率&quot;]},{&quot;num&quot;:3,&quot;caseSensitive&quot;:false,&quot;fuzzyMatch&quot;:false,&quot;Score&quot;:1.0,&quot;answers&quot;:[&quot;初相位&quot;,&quot;初相&quot;]}]"/>
  <p:tag name="PROBLEMSCORE" val="3.0"/>
</p:tagLst>
</file>

<file path=ppt/tags/tag2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23.xml><?xml version="1.0" encoding="utf-8"?>
<p:tagLst xmlns:a="http://schemas.openxmlformats.org/drawingml/2006/main" xmlns:r="http://schemas.openxmlformats.org/officeDocument/2006/relationships" xmlns:p="http://schemas.openxmlformats.org/presentationml/2006/main">
  <p:tag name="PRODUCTVERSIONTIP3" val="PRODUCTVERSIONTIP3"/>
</p:tagLst>
</file>

<file path=ppt/tags/tag2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3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4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4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MOOCVIDEO" val="98900"/>
  <p:tag name="MOOCFILETYPE" val="1"/>
</p:tagLst>
</file>

<file path=ppt/tags/tag51.xml><?xml version="1.0" encoding="utf-8"?>
<p:tagLst xmlns:a="http://schemas.openxmlformats.org/drawingml/2006/main" xmlns:r="http://schemas.openxmlformats.org/officeDocument/2006/relationships" xmlns:p="http://schemas.openxmlformats.org/presentationml/2006/main">
  <p:tag name="MOOCVIDEO" val="98901"/>
  <p:tag name="MOOCFILETYPE" val="1"/>
</p:tagLst>
</file>

<file path=ppt/tags/tag52.xml><?xml version="1.0" encoding="utf-8"?>
<p:tagLst xmlns:a="http://schemas.openxmlformats.org/drawingml/2006/main" xmlns:r="http://schemas.openxmlformats.org/officeDocument/2006/relationships" xmlns:p="http://schemas.openxmlformats.org/presentationml/2006/main">
  <p:tag name="MOOCVIDEO" val="98902"/>
  <p:tag name="MOOCFILETYPE" val="1"/>
</p:tagLst>
</file>

<file path=ppt/tags/tag53.xml><?xml version="1.0" encoding="utf-8"?>
<p:tagLst xmlns:a="http://schemas.openxmlformats.org/drawingml/2006/main" xmlns:r="http://schemas.openxmlformats.org/officeDocument/2006/relationships" xmlns:p="http://schemas.openxmlformats.org/presentationml/2006/main">
  <p:tag name="MOOCVIDEO" val="98907"/>
  <p:tag name="MOOCFILETYPE" val="1"/>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默认设计模板">
  <a:themeElements>
    <a:clrScheme name="默认设计模板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6"/>
      </a:hlink>
      <a:folHlink>
        <a:srgbClr val="292929"/>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默认设计模板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111111"/>
        </a:folHlink>
      </a:clrScheme>
      <a:clrMap bg1="lt1" tx1="dk1" bg2="lt2" tx2="dk2" accent1="accent1" accent2="accent2" accent3="accent3" accent4="accent4" accent5="accent5" accent6="accent6" hlink="hlink" folHlink="folHlink"/>
    </a:extraClrScheme>
    <a:extraClrScheme>
      <a:clrScheme name="默认设计模板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6"/>
        </a:hlink>
        <a:folHlink>
          <a:srgbClr val="29292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Blends</Template>
  <TotalTime>13223</TotalTime>
  <Words>1535</Words>
  <Application>Microsoft Office PowerPoint</Application>
  <PresentationFormat>全屏显示(4:3)</PresentationFormat>
  <Paragraphs>240</Paragraphs>
  <Slides>26</Slides>
  <Notes>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4</vt:i4>
      </vt:variant>
      <vt:variant>
        <vt:lpstr>幻灯片标题</vt:lpstr>
      </vt:variant>
      <vt:variant>
        <vt:i4>26</vt:i4>
      </vt:variant>
    </vt:vector>
  </HeadingPairs>
  <TitlesOfParts>
    <vt:vector size="39" baseType="lpstr">
      <vt:lpstr>黑体</vt:lpstr>
      <vt:lpstr>楷体_GB2312</vt:lpstr>
      <vt:lpstr>宋体</vt:lpstr>
      <vt:lpstr>微软雅黑</vt:lpstr>
      <vt:lpstr>Arial</vt:lpstr>
      <vt:lpstr>Calibri</vt:lpstr>
      <vt:lpstr>Times New Roman</vt:lpstr>
      <vt:lpstr>Wingdings</vt:lpstr>
      <vt:lpstr>默认设计模板</vt:lpstr>
      <vt:lpstr>Microsoft 公式 3.0</vt:lpstr>
      <vt:lpstr>Equation</vt:lpstr>
      <vt:lpstr>Visio</vt:lpstr>
      <vt:lpstr>公式</vt:lpstr>
      <vt:lpstr>第3章  正弦稳态电路的分析 </vt:lpstr>
      <vt:lpstr>第3章  正弦稳态电路的分析</vt:lpstr>
      <vt:lpstr>交直之争</vt:lpstr>
      <vt:lpstr>3.1正弦交流电的基本概念</vt:lpstr>
      <vt:lpstr>PowerPoint 演示文稿</vt:lpstr>
      <vt:lpstr>1、周期和频率</vt:lpstr>
      <vt:lpstr>PowerPoint 演示文稿</vt:lpstr>
      <vt:lpstr>2、幅值和有效值</vt:lpstr>
      <vt:lpstr>PowerPoint 演示文稿</vt:lpstr>
      <vt:lpstr>PowerPoint 演示文稿</vt:lpstr>
      <vt:lpstr>3、相位和相位差</vt:lpstr>
      <vt:lpstr>3、相位和相位差</vt:lpstr>
      <vt:lpstr>PowerPoint 演示文稿</vt:lpstr>
      <vt:lpstr>PowerPoint 演示文稿</vt:lpstr>
      <vt:lpstr>PowerPoint 演示文稿</vt:lpstr>
      <vt:lpstr>4、例题</vt:lpstr>
      <vt:lpstr>3.2 正弦量的相量表示 </vt:lpstr>
      <vt:lpstr>3.2 正弦量的相量表示 </vt:lpstr>
      <vt:lpstr>2、正弦量的相量表示</vt:lpstr>
      <vt:lpstr>2、正弦量的相量表示</vt:lpstr>
      <vt:lpstr>PowerPoint 演示文稿</vt:lpstr>
      <vt:lpstr>2、正弦量的相量表示</vt:lpstr>
      <vt:lpstr>PowerPoint 演示文稿</vt:lpstr>
      <vt:lpstr>3、例题</vt:lpstr>
      <vt:lpstr>4、复数的平行四边形法则</vt:lpstr>
      <vt:lpstr>第3章 正弦稳态电路</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xie huan</cp:lastModifiedBy>
  <cp:revision>747</cp:revision>
  <dcterms:created xsi:type="dcterms:W3CDTF">2113-01-01T00:00:00Z</dcterms:created>
  <dcterms:modified xsi:type="dcterms:W3CDTF">2023-09-22T00:49:59Z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9188B64E22514EF4A3B56F963E99C6CC_12</vt:lpwstr>
  </property>
  <property fmtid="{D5CDD505-2E9C-101B-9397-08002B2CF9AE}" pid="3" name="KSOProductBuildVer">
    <vt:lpwstr>2052-11.1.0.14309</vt:lpwstr>
  </property>
</Properties>
</file>